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handoutMasterIdLst>
    <p:handoutMasterId r:id="rId8"/>
  </p:handoutMasterIdLst>
  <p:sldIdLst>
    <p:sldId id="257" r:id="rId3"/>
    <p:sldId id="333" r:id="rId4"/>
    <p:sldId id="331" r:id="rId5"/>
    <p:sldId id="319" r:id="rId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DDACA4-843D-49E7-AD5E-3A1EBE52B2D3}" v="109" dt="2018-06-25T02:03:06.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p:scale>
          <a:sx n="98" d="100"/>
          <a:sy n="98" d="100"/>
        </p:scale>
        <p:origin x="69" y="714"/>
      </p:cViewPr>
      <p:guideLst/>
    </p:cSldViewPr>
  </p:slideViewPr>
  <p:notesTextViewPr>
    <p:cViewPr>
      <p:scale>
        <a:sx n="1" d="1"/>
        <a:sy n="1" d="1"/>
      </p:scale>
      <p:origin x="0" y="0"/>
    </p:cViewPr>
  </p:notesTextViewPr>
  <p:sorterViewPr>
    <p:cViewPr>
      <p:scale>
        <a:sx n="100" d="100"/>
        <a:sy n="100" d="100"/>
      </p:scale>
      <p:origin x="0" y="-6276"/>
    </p:cViewPr>
  </p:sorterViewPr>
  <p:notesViewPr>
    <p:cSldViewPr snapToGrid="0">
      <p:cViewPr varScale="1">
        <p:scale>
          <a:sx n="76" d="100"/>
          <a:sy n="76" d="100"/>
        </p:scale>
        <p:origin x="2760"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L Bach" userId="38a342294ed17878" providerId="LiveId" clId="{E36534DE-C31A-4CAE-9582-FA86B057351C}"/>
    <pc:docChg chg="custSel modSld">
      <pc:chgData name="ML Bach" userId="38a342294ed17878" providerId="LiveId" clId="{E36534DE-C31A-4CAE-9582-FA86B057351C}" dt="2018-06-25T02:03:06.446" v="108" actId="20577"/>
      <pc:docMkLst>
        <pc:docMk/>
      </pc:docMkLst>
      <pc:sldChg chg="modSp">
        <pc:chgData name="ML Bach" userId="38a342294ed17878" providerId="LiveId" clId="{E36534DE-C31A-4CAE-9582-FA86B057351C}" dt="2018-06-25T02:03:06.446" v="108" actId="20577"/>
        <pc:sldMkLst>
          <pc:docMk/>
          <pc:sldMk cId="203192486" sldId="331"/>
        </pc:sldMkLst>
        <pc:spChg chg="mod">
          <ac:chgData name="ML Bach" userId="38a342294ed17878" providerId="LiveId" clId="{E36534DE-C31A-4CAE-9582-FA86B057351C}" dt="2018-06-25T02:03:06.446" v="108" actId="20577"/>
          <ac:spMkLst>
            <pc:docMk/>
            <pc:sldMk cId="203192486" sldId="331"/>
            <ac:spMk id="2" creationId="{09F1FEAC-D5FE-40F9-B8F2-129A4E251439}"/>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r>
              <a:rPr lang="en-US" dirty="0"/>
              <a:t>Negotiation Skills Orientation</a:t>
            </a: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6EDED823-A662-4130-B6A5-F8F4005B58EC}" type="datetimeFigureOut">
              <a:rPr lang="en-US" smtClean="0"/>
              <a:t>6/24/2018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3478740-1C59-497B-89CC-ECABD628D7F5}" type="slidenum">
              <a:rPr lang="en-US" smtClean="0"/>
              <a:t>‹#›</a:t>
            </a:fld>
            <a:endParaRPr lang="en-US"/>
          </a:p>
        </p:txBody>
      </p:sp>
      <p:pic>
        <p:nvPicPr>
          <p:cNvPr id="6" name="F8DB14FD-6528-461F-A02F-8F1EFADEB4E3" descr="cid:F720985D-13E3-4548-82D1-82DBCF3F732F"/>
          <p:cNvPicPr/>
          <p:nvPr/>
        </p:nvPicPr>
        <p:blipFill>
          <a:blip r:embed="rId2">
            <a:extLst>
              <a:ext uri="{28A0092B-C50C-407E-A947-70E740481C1C}">
                <a14:useLocalDpi xmlns:a14="http://schemas.microsoft.com/office/drawing/2010/main" val="0"/>
              </a:ext>
            </a:extLst>
          </a:blip>
          <a:srcRect/>
          <a:stretch>
            <a:fillRect/>
          </a:stretch>
        </p:blipFill>
        <p:spPr bwMode="auto">
          <a:xfrm>
            <a:off x="-19849" y="8822383"/>
            <a:ext cx="3336915" cy="559100"/>
          </a:xfrm>
          <a:prstGeom prst="rect">
            <a:avLst/>
          </a:prstGeom>
          <a:noFill/>
          <a:ln>
            <a:noFill/>
          </a:ln>
        </p:spPr>
      </p:pic>
    </p:spTree>
    <p:extLst>
      <p:ext uri="{BB962C8B-B14F-4D97-AF65-F5344CB8AC3E}">
        <p14:creationId xmlns:p14="http://schemas.microsoft.com/office/powerpoint/2010/main" val="4262133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65097EB-5A70-4DBD-AF30-1DC3C4AD258F}" type="datetimeFigureOut">
              <a:rPr lang="en-US" smtClean="0"/>
              <a:t>6/24/2018</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9F60B96-9D0E-42E0-B832-7FCB117519CF}" type="slidenum">
              <a:rPr lang="en-US" smtClean="0"/>
              <a:t>‹#›</a:t>
            </a:fld>
            <a:endParaRPr lang="en-US"/>
          </a:p>
        </p:txBody>
      </p:sp>
    </p:spTree>
    <p:extLst>
      <p:ext uri="{BB962C8B-B14F-4D97-AF65-F5344CB8AC3E}">
        <p14:creationId xmlns:p14="http://schemas.microsoft.com/office/powerpoint/2010/main" val="259305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A752BA6-E26C-452A-AED7-78EAC05CC43D}"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420756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DCDEC-2C7E-4850-8198-16945E2CC96C}"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138009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8A01AC-4350-4EB9-A882-8C7943ACF984}"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476457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0AB86D-054E-4815-99ED-A181AD790F61}"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887950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95DAE-E9AA-4465-BF6E-F70B6E3017AB}"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310858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F7E910-C15E-48E2-B63E-A02DF0928116}"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043425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668668-E721-41F8-8AF0-7DE0BD05FE2B}"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1346443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8EFC81-1241-4F17-9BFF-9C7EBC1DE458}" type="datetime1">
              <a:rPr lang="en-US" smtClean="0"/>
              <a:t>6/24/2018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398314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FF765C-0095-4680-AB77-B4662AB5792D}" type="datetime1">
              <a:rPr lang="en-US" smtClean="0"/>
              <a:t>6/24/2018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462072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94472-6547-42F5-98D7-CF0D30991AB5}" type="datetime1">
              <a:rPr lang="en-US" smtClean="0"/>
              <a:t>6/24/2018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826909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A2F6BD-F77C-4CEE-AEC7-FDDA492220C7}"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812931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4F788-F96C-48F7-9392-8818A9786BD0}"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961124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C24E2-E888-4890-81AC-7EB52DB82917}"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060555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4F494A-1ACF-4DAC-939E-2DAEBE86B7C9}"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1150137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D9BEF5-0AD9-4B06-9701-F2FCAB0D679C}"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2145382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6B2819-412C-4838-85A3-A5AC96B96BFC}" type="datetime1">
              <a:rPr lang="en-US" smtClean="0"/>
              <a:t>6/24/2018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3685574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BD01A4-8F37-45AD-A809-DA0AD308287F}" type="datetime1">
              <a:rPr lang="en-US" smtClean="0"/>
              <a:t>6/24/2018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73043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D871CD-4B8C-4DC1-9E26-EB187C473A12}"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232368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2FA020-0F3D-4777-A1BD-9C7455ABB396}" type="datetime1">
              <a:rPr lang="en-US" smtClean="0"/>
              <a:t>6/24/2018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128019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282AF1-8C3F-4255-A5F3-4735B5A4743D}" type="datetime1">
              <a:rPr lang="en-US" smtClean="0"/>
              <a:t>6/24/2018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3956564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8D2B0-5B87-4940-B85A-A6C6B3607031}" type="datetime1">
              <a:rPr lang="en-US" smtClean="0"/>
              <a:t>6/24/2018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314939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E52535-8C81-4039-A084-B63CC2D0DD25}"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9728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D1DBFB-F25D-406B-BA4B-41DD62EAF5B4}" type="datetime1">
              <a:rPr lang="en-US" smtClean="0"/>
              <a:t>6/24/2018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7E1A0-3F8A-429A-AFAC-44C59D579E7A}" type="slidenum">
              <a:rPr lang="en-US" smtClean="0"/>
              <a:t>‹#›</a:t>
            </a:fld>
            <a:endParaRPr lang="en-US"/>
          </a:p>
        </p:txBody>
      </p:sp>
    </p:spTree>
    <p:extLst>
      <p:ext uri="{BB962C8B-B14F-4D97-AF65-F5344CB8AC3E}">
        <p14:creationId xmlns:p14="http://schemas.microsoft.com/office/powerpoint/2010/main" val="358629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50DAE-3BA3-4044-AB59-2E4EEC46DA5B}" type="datetime1">
              <a:rPr lang="en-US" smtClean="0"/>
              <a:t>6/24/2018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7E1A0-3F8A-429A-AFAC-44C59D579E7A}" type="slidenum">
              <a:rPr lang="en-US" smtClean="0"/>
              <a:t>‹#›</a:t>
            </a:fld>
            <a:endParaRPr lang="en-US"/>
          </a:p>
        </p:txBody>
      </p:sp>
      <p:pic>
        <p:nvPicPr>
          <p:cNvPr id="7" name="Picture 6"/>
          <p:cNvPicPr>
            <a:picLocks noChangeAspect="1"/>
          </p:cNvPicPr>
          <p:nvPr userDrawn="1"/>
        </p:nvPicPr>
        <p:blipFill>
          <a:blip r:embed="rId13"/>
          <a:stretch>
            <a:fillRect/>
          </a:stretch>
        </p:blipFill>
        <p:spPr>
          <a:xfrm>
            <a:off x="68317" y="147145"/>
            <a:ext cx="10867697" cy="6663558"/>
          </a:xfrm>
          <a:prstGeom prst="rect">
            <a:avLst/>
          </a:prstGeom>
        </p:spPr>
      </p:pic>
    </p:spTree>
    <p:extLst>
      <p:ext uri="{BB962C8B-B14F-4D97-AF65-F5344CB8AC3E}">
        <p14:creationId xmlns:p14="http://schemas.microsoft.com/office/powerpoint/2010/main" val="2171741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26562-67E6-4E56-820F-F51BCB4C5037}" type="datetime1">
              <a:rPr lang="en-US" smtClean="0"/>
              <a:t>6/24/2018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7E1A0-3F8A-429A-AFAC-44C59D579E7A}" type="slidenum">
              <a:rPr lang="en-US" smtClean="0"/>
              <a:t>‹#›</a:t>
            </a:fld>
            <a:endParaRPr lang="en-US"/>
          </a:p>
        </p:txBody>
      </p:sp>
      <p:pic>
        <p:nvPicPr>
          <p:cNvPr id="7" name="Picture 6"/>
          <p:cNvPicPr>
            <a:picLocks noChangeAspect="1"/>
          </p:cNvPicPr>
          <p:nvPr userDrawn="1"/>
        </p:nvPicPr>
        <p:blipFill>
          <a:blip r:embed="rId14"/>
          <a:stretch>
            <a:fillRect/>
          </a:stretch>
        </p:blipFill>
        <p:spPr>
          <a:xfrm>
            <a:off x="68317" y="147145"/>
            <a:ext cx="10867697" cy="6663558"/>
          </a:xfrm>
          <a:prstGeom prst="rect">
            <a:avLst/>
          </a:prstGeom>
        </p:spPr>
      </p:pic>
    </p:spTree>
    <p:extLst>
      <p:ext uri="{BB962C8B-B14F-4D97-AF65-F5344CB8AC3E}">
        <p14:creationId xmlns:p14="http://schemas.microsoft.com/office/powerpoint/2010/main" val="877749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b="1" dirty="0"/>
              <a:t>Interim / Fractional Leadership </a:t>
            </a:r>
          </a:p>
        </p:txBody>
      </p:sp>
      <p:sp>
        <p:nvSpPr>
          <p:cNvPr id="8195" name="Subtitle 4"/>
          <p:cNvSpPr>
            <a:spLocks noGrp="1"/>
          </p:cNvSpPr>
          <p:nvPr>
            <p:ph type="subTitle" idx="1"/>
          </p:nvPr>
        </p:nvSpPr>
        <p:spPr bwMode="auto">
          <a:xfrm>
            <a:off x="2895600" y="3886200"/>
            <a:ext cx="658495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dirty="0"/>
              <a:t>Characteristics of Successful Intervention</a:t>
            </a:r>
          </a:p>
          <a:p>
            <a:endParaRPr lang="en-US" altLang="en-US" dirty="0"/>
          </a:p>
          <a:p>
            <a:endParaRPr lang="en-US" altLang="en-US" dirty="0"/>
          </a:p>
        </p:txBody>
      </p:sp>
      <p:sp>
        <p:nvSpPr>
          <p:cNvPr id="2" name="Slide Number Placeholder 1"/>
          <p:cNvSpPr>
            <a:spLocks noGrp="1"/>
          </p:cNvSpPr>
          <p:nvPr>
            <p:ph type="sldNum" sz="quarter" idx="12"/>
          </p:nvPr>
        </p:nvSpPr>
        <p:spPr/>
        <p:txBody>
          <a:bodyPr/>
          <a:lstStyle/>
          <a:p>
            <a:fld id="{10F7E1A0-3F8A-429A-AFAC-44C59D579E7A}" type="slidenum">
              <a:rPr lang="en-US" smtClean="0"/>
              <a:t>1</a:t>
            </a:fld>
            <a:endParaRPr lang="en-US"/>
          </a:p>
        </p:txBody>
      </p:sp>
    </p:spTree>
    <p:extLst>
      <p:ext uri="{BB962C8B-B14F-4D97-AF65-F5344CB8AC3E}">
        <p14:creationId xmlns:p14="http://schemas.microsoft.com/office/powerpoint/2010/main" val="390100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CDB0-0DFB-49AE-B51D-014B502D5A38}"/>
              </a:ext>
            </a:extLst>
          </p:cNvPr>
          <p:cNvSpPr>
            <a:spLocks noGrp="1"/>
          </p:cNvSpPr>
          <p:nvPr>
            <p:ph type="title"/>
          </p:nvPr>
        </p:nvSpPr>
        <p:spPr>
          <a:xfrm>
            <a:off x="2504872" y="365125"/>
            <a:ext cx="8848928" cy="768147"/>
          </a:xfrm>
        </p:spPr>
        <p:txBody>
          <a:bodyPr/>
          <a:lstStyle/>
          <a:p>
            <a:r>
              <a:rPr lang="en-US" b="1" dirty="0"/>
              <a:t>Successful interim leaders possess:</a:t>
            </a:r>
          </a:p>
        </p:txBody>
      </p:sp>
      <p:sp>
        <p:nvSpPr>
          <p:cNvPr id="3" name="Content Placeholder 2">
            <a:extLst>
              <a:ext uri="{FF2B5EF4-FFF2-40B4-BE49-F238E27FC236}">
                <a16:creationId xmlns:a16="http://schemas.microsoft.com/office/drawing/2014/main" id="{043D853B-9E23-4A8B-A65B-90F34B00DF08}"/>
              </a:ext>
            </a:extLst>
          </p:cNvPr>
          <p:cNvSpPr>
            <a:spLocks noGrp="1"/>
          </p:cNvSpPr>
          <p:nvPr>
            <p:ph idx="1"/>
          </p:nvPr>
        </p:nvSpPr>
        <p:spPr/>
        <p:txBody>
          <a:bodyPr/>
          <a:lstStyle/>
          <a:p>
            <a:r>
              <a:rPr lang="en-US" dirty="0"/>
              <a:t>Communication Skills</a:t>
            </a:r>
          </a:p>
          <a:p>
            <a:r>
              <a:rPr lang="en-US" dirty="0"/>
              <a:t>Expert Knowledge</a:t>
            </a:r>
          </a:p>
          <a:p>
            <a:r>
              <a:rPr lang="en-US" dirty="0"/>
              <a:t>Player / Coach</a:t>
            </a:r>
          </a:p>
          <a:p>
            <a:r>
              <a:rPr lang="en-US" dirty="0"/>
              <a:t>Results Oriented</a:t>
            </a:r>
          </a:p>
          <a:p>
            <a:r>
              <a:rPr lang="en-US" dirty="0"/>
              <a:t>Team Player / People Skills</a:t>
            </a:r>
          </a:p>
          <a:p>
            <a:r>
              <a:rPr lang="en-US" dirty="0"/>
              <a:t>Honesty</a:t>
            </a:r>
          </a:p>
          <a:p>
            <a:r>
              <a:rPr lang="en-US" dirty="0"/>
              <a:t>Professionalism</a:t>
            </a:r>
          </a:p>
          <a:p>
            <a:r>
              <a:rPr lang="en-US" dirty="0"/>
              <a:t>Keeping Ego in Check</a:t>
            </a:r>
          </a:p>
          <a:p>
            <a:endParaRPr lang="en-US" dirty="0"/>
          </a:p>
        </p:txBody>
      </p:sp>
      <p:sp>
        <p:nvSpPr>
          <p:cNvPr id="4" name="Slide Number Placeholder 3">
            <a:extLst>
              <a:ext uri="{FF2B5EF4-FFF2-40B4-BE49-F238E27FC236}">
                <a16:creationId xmlns:a16="http://schemas.microsoft.com/office/drawing/2014/main" id="{E9625F94-8C14-44CF-9B5E-306D78913BFD}"/>
              </a:ext>
            </a:extLst>
          </p:cNvPr>
          <p:cNvSpPr>
            <a:spLocks noGrp="1"/>
          </p:cNvSpPr>
          <p:nvPr>
            <p:ph type="sldNum" sz="quarter" idx="12"/>
          </p:nvPr>
        </p:nvSpPr>
        <p:spPr/>
        <p:txBody>
          <a:bodyPr/>
          <a:lstStyle/>
          <a:p>
            <a:fld id="{10F7E1A0-3F8A-429A-AFAC-44C59D579E7A}" type="slidenum">
              <a:rPr lang="en-US" smtClean="0"/>
              <a:t>2</a:t>
            </a:fld>
            <a:endParaRPr lang="en-US"/>
          </a:p>
        </p:txBody>
      </p:sp>
    </p:spTree>
    <p:extLst>
      <p:ext uri="{BB962C8B-B14F-4D97-AF65-F5344CB8AC3E}">
        <p14:creationId xmlns:p14="http://schemas.microsoft.com/office/powerpoint/2010/main" val="152557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FEAC-D5FE-40F9-B8F2-129A4E251439}"/>
              </a:ext>
            </a:extLst>
          </p:cNvPr>
          <p:cNvSpPr>
            <a:spLocks noGrp="1"/>
          </p:cNvSpPr>
          <p:nvPr>
            <p:ph type="title"/>
          </p:nvPr>
        </p:nvSpPr>
        <p:spPr>
          <a:xfrm>
            <a:off x="2218156" y="76693"/>
            <a:ext cx="9973844" cy="1153856"/>
          </a:xfrm>
        </p:spPr>
        <p:txBody>
          <a:bodyPr>
            <a:normAutofit/>
          </a:bodyPr>
          <a:lstStyle/>
          <a:p>
            <a:r>
              <a:rPr lang="en-US" dirty="0"/>
              <a:t> </a:t>
            </a:r>
            <a:r>
              <a:rPr lang="en-US" sz="2800" b="1" dirty="0"/>
              <a:t>It’s a new world.. Fractional leader seamlessly  deliver  change</a:t>
            </a:r>
            <a:endParaRPr lang="en-US" b="1" dirty="0"/>
          </a:p>
        </p:txBody>
      </p:sp>
      <p:pic>
        <p:nvPicPr>
          <p:cNvPr id="5" name="Content Placeholder 4">
            <a:extLst>
              <a:ext uri="{FF2B5EF4-FFF2-40B4-BE49-F238E27FC236}">
                <a16:creationId xmlns:a16="http://schemas.microsoft.com/office/drawing/2014/main" id="{781E5D2D-D969-405B-B6A4-1C87BAAC81CD}"/>
              </a:ext>
            </a:extLst>
          </p:cNvPr>
          <p:cNvPicPr>
            <a:picLocks noGrp="1" noChangeAspect="1"/>
          </p:cNvPicPr>
          <p:nvPr>
            <p:ph idx="1"/>
          </p:nvPr>
        </p:nvPicPr>
        <p:blipFill>
          <a:blip r:embed="rId2"/>
          <a:stretch>
            <a:fillRect/>
          </a:stretch>
        </p:blipFill>
        <p:spPr>
          <a:xfrm>
            <a:off x="544750" y="1297985"/>
            <a:ext cx="10948480" cy="4684426"/>
          </a:xfrm>
          <a:prstGeom prst="rect">
            <a:avLst/>
          </a:prstGeom>
        </p:spPr>
      </p:pic>
      <p:sp>
        <p:nvSpPr>
          <p:cNvPr id="4" name="Slide Number Placeholder 3">
            <a:extLst>
              <a:ext uri="{FF2B5EF4-FFF2-40B4-BE49-F238E27FC236}">
                <a16:creationId xmlns:a16="http://schemas.microsoft.com/office/drawing/2014/main" id="{596CABEF-2102-4877-A94A-6FFF97187474}"/>
              </a:ext>
            </a:extLst>
          </p:cNvPr>
          <p:cNvSpPr>
            <a:spLocks noGrp="1"/>
          </p:cNvSpPr>
          <p:nvPr>
            <p:ph type="sldNum" sz="quarter" idx="12"/>
          </p:nvPr>
        </p:nvSpPr>
        <p:spPr/>
        <p:txBody>
          <a:bodyPr/>
          <a:lstStyle/>
          <a:p>
            <a:fld id="{10F7E1A0-3F8A-429A-AFAC-44C59D579E7A}" type="slidenum">
              <a:rPr lang="en-US" smtClean="0"/>
              <a:t>3</a:t>
            </a:fld>
            <a:endParaRPr lang="en-US"/>
          </a:p>
        </p:txBody>
      </p:sp>
    </p:spTree>
    <p:extLst>
      <p:ext uri="{BB962C8B-B14F-4D97-AF65-F5344CB8AC3E}">
        <p14:creationId xmlns:p14="http://schemas.microsoft.com/office/powerpoint/2010/main" val="203192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837792" y="365125"/>
            <a:ext cx="8516007" cy="927647"/>
          </a:xfrm>
        </p:spPr>
        <p:txBody>
          <a:bodyPr/>
          <a:lstStyle/>
          <a:p>
            <a:pPr algn="ctr"/>
            <a:r>
              <a:rPr lang="en-US" b="1" dirty="0"/>
              <a:t> Michael Bach</a:t>
            </a:r>
          </a:p>
        </p:txBody>
      </p:sp>
      <p:sp>
        <p:nvSpPr>
          <p:cNvPr id="8" name="Content Placeholder 7"/>
          <p:cNvSpPr>
            <a:spLocks noGrp="1"/>
          </p:cNvSpPr>
          <p:nvPr>
            <p:ph idx="1"/>
          </p:nvPr>
        </p:nvSpPr>
        <p:spPr>
          <a:xfrm>
            <a:off x="838201" y="1825625"/>
            <a:ext cx="7990490" cy="4351338"/>
          </a:xfrm>
        </p:spPr>
        <p:txBody>
          <a:bodyPr>
            <a:normAutofit fontScale="32500" lnSpcReduction="20000"/>
          </a:bodyPr>
          <a:lstStyle/>
          <a:p>
            <a:endParaRPr lang="en-US" dirty="0"/>
          </a:p>
          <a:p>
            <a:pPr marL="0" indent="0">
              <a:buNone/>
            </a:pPr>
            <a:r>
              <a:rPr lang="en-US" sz="3700" dirty="0"/>
              <a:t>Mike is passionate about executional excellence, leaders who operate with conviction and building next generation leaders.</a:t>
            </a:r>
          </a:p>
          <a:p>
            <a:pPr marL="0" indent="0">
              <a:buNone/>
            </a:pPr>
            <a:r>
              <a:rPr lang="en-US" sz="3700" dirty="0"/>
              <a:t> Projects undertaken surround mentorship on achieving all aspects of AOP (Annual Operating Plan) business plan attainment, include leadership coaching of clients’ top talent.  Operating as a “player / coach”, Mike mentors what good looks like.</a:t>
            </a:r>
          </a:p>
          <a:p>
            <a:pPr marL="0" indent="0">
              <a:buNone/>
            </a:pPr>
            <a:r>
              <a:rPr lang="en-US" sz="3700" dirty="0"/>
              <a:t> With two decades as a global Package Goods executive, Mike has developed specific expertise in negotiation leadership, executing AOP Business Plans (building, measuring, re-planning and building sales, marketing and logistics execution strategies), leading direct, broker and distributor sales and marketing organizations, and creating future general manager / functional leaders, for companies who conduct business with the world’s largest retailers.</a:t>
            </a:r>
          </a:p>
          <a:p>
            <a:pPr marL="0" indent="0">
              <a:buNone/>
            </a:pPr>
            <a:r>
              <a:rPr lang="en-US" sz="3700" dirty="0"/>
              <a:t>Mike’s experience was developed working with Procter &amp; Gamble, The Minute Maid Company, piloting the Company’s first Wal-Mart Customer Development Team for The Coca-Cola Company,  SCA / Johnson &amp; Johnson and others.</a:t>
            </a:r>
          </a:p>
          <a:p>
            <a:pPr marL="0" indent="0">
              <a:buNone/>
            </a:pPr>
            <a:r>
              <a:rPr lang="en-US" sz="3700" dirty="0"/>
              <a:t>At Coca-Cola Africa, his team delivered +30% CAGR growth for the company and its distributors, by extending reach of the Brand, negotiating channel / shopper marketing campaigns and pay-for-performance customer trading terms and delivering diversity improvements, throughout the organization of the continent’s #1 ranked brand.</a:t>
            </a:r>
          </a:p>
          <a:p>
            <a:pPr marL="0" indent="0">
              <a:buNone/>
            </a:pPr>
            <a:r>
              <a:rPr lang="en-US" sz="3700" dirty="0"/>
              <a:t>At Management Ventures Inc. (a global retail trade management research, training and information services firm) Mike served as Chief Operating Officer, leading the company’s team of retail analysts and trainers to translate and simplify global retailer business objectives into syndicated training, consulting and E-learning platforms.</a:t>
            </a:r>
          </a:p>
          <a:p>
            <a:pPr marL="0" indent="0">
              <a:buNone/>
            </a:pPr>
            <a:r>
              <a:rPr lang="en-US" sz="3700" dirty="0"/>
              <a:t>Mike’s industry experience includes global retail, fast moving / consumer package goods, utilities, airlines and service businesses.  An advocate for “selling more, profitably”, Mike has been an Endeavor Global Mentor for over 5 years, assisting new to market entrepreneurial companies to fast-track their go to market plans. </a:t>
            </a:r>
          </a:p>
          <a:p>
            <a:pPr marL="0" indent="0">
              <a:buNone/>
            </a:pPr>
            <a:r>
              <a:rPr lang="en-US" sz="3700" dirty="0"/>
              <a:t>A more detailed update is available on Mike’s LinkedIn profile.</a:t>
            </a:r>
            <a:endParaRPr lang="en-US" dirty="0"/>
          </a:p>
          <a:p>
            <a:endParaRPr lang="en-US" dirty="0"/>
          </a:p>
          <a:p>
            <a:endParaRPr lang="en-US" dirty="0"/>
          </a:p>
        </p:txBody>
      </p:sp>
      <p:sp>
        <p:nvSpPr>
          <p:cNvPr id="6" name="Slide Number Placeholder 5"/>
          <p:cNvSpPr>
            <a:spLocks noGrp="1"/>
          </p:cNvSpPr>
          <p:nvPr>
            <p:ph type="sldNum" sz="quarter" idx="12"/>
          </p:nvPr>
        </p:nvSpPr>
        <p:spPr/>
        <p:txBody>
          <a:bodyPr/>
          <a:lstStyle/>
          <a:p>
            <a:fld id="{10F7E1A0-3F8A-429A-AFAC-44C59D579E7A}" type="slidenum">
              <a:rPr lang="en-US" smtClean="0"/>
              <a:t>4</a:t>
            </a:fld>
            <a:endParaRPr lang="en-US"/>
          </a:p>
        </p:txBody>
      </p:sp>
      <p:pic>
        <p:nvPicPr>
          <p:cNvPr id="9" name="Picture 2" descr="Mike Ba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7580" y="1895219"/>
            <a:ext cx="3234171" cy="4163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44662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Custom Design</vt:lpstr>
      <vt:lpstr>1_Custom Design</vt:lpstr>
      <vt:lpstr>Interim / Fractional Leadership </vt:lpstr>
      <vt:lpstr>Successful interim leaders possess:</vt:lpstr>
      <vt:lpstr> It’s a new world.. Fractional leader seamlessly  deliver  change</vt:lpstr>
      <vt:lpstr> Michael Bach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ML Bach</dc:creator>
  <cp:lastModifiedBy>ML Bach</cp:lastModifiedBy>
  <cp:revision>78</cp:revision>
  <cp:lastPrinted>2017-10-11T00:38:55Z</cp:lastPrinted>
  <dcterms:created xsi:type="dcterms:W3CDTF">2017-09-27T12:57:58Z</dcterms:created>
  <dcterms:modified xsi:type="dcterms:W3CDTF">2018-06-25T02:03:14Z</dcterms:modified>
</cp:coreProperties>
</file>