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9" r:id="rId2"/>
    <p:sldId id="266" r:id="rId3"/>
    <p:sldId id="265" r:id="rId4"/>
    <p:sldId id="264" r:id="rId5"/>
    <p:sldId id="260" r:id="rId6"/>
    <p:sldId id="261" r:id="rId7"/>
    <p:sldId id="262" r:id="rId8"/>
    <p:sldId id="263" r:id="rId9"/>
    <p:sldId id="268" r:id="rId10"/>
    <p:sldId id="269" r:id="rId11"/>
  </p:sldIdLst>
  <p:sldSz cx="13004800" cy="9753600"/>
  <p:notesSz cx="7102475" cy="938847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82" d="100"/>
          <a:sy n="82" d="100"/>
        </p:scale>
        <p:origin x="1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1204913" y="704850"/>
            <a:ext cx="4692650" cy="3519488"/>
          </a:xfrm>
          <a:prstGeom prst="rect">
            <a:avLst/>
          </a:prstGeom>
        </p:spPr>
        <p:txBody>
          <a:bodyPr lIns="94229" tIns="47114" rIns="94229" bIns="47114"/>
          <a:lstStyle/>
          <a:p>
            <a:endParaRPr/>
          </a:p>
        </p:txBody>
      </p:sp>
      <p:sp>
        <p:nvSpPr>
          <p:cNvPr id="116" name="Shape 116"/>
          <p:cNvSpPr>
            <a:spLocks noGrp="1"/>
          </p:cNvSpPr>
          <p:nvPr>
            <p:ph type="body" sz="quarter" idx="1"/>
          </p:nvPr>
        </p:nvSpPr>
        <p:spPr>
          <a:xfrm>
            <a:off x="946997" y="4459526"/>
            <a:ext cx="5208482" cy="4224814"/>
          </a:xfrm>
          <a:prstGeom prst="rect">
            <a:avLst/>
          </a:prstGeom>
        </p:spPr>
        <p:txBody>
          <a:bodyPr lIns="94229" tIns="47114" rIns="94229" bIns="47114"/>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en-US" sz="1100" dirty="0">
              <a:latin typeface="Arial" pitchFamily="34" charset="0"/>
              <a:cs typeface="Arial" pitchFamily="34" charset="0"/>
            </a:endParaRPr>
          </a:p>
        </p:txBody>
      </p:sp>
      <p:sp>
        <p:nvSpPr>
          <p:cNvPr id="4" name="Platshållare för bildnummer 3"/>
          <p:cNvSpPr>
            <a:spLocks noGrp="1"/>
          </p:cNvSpPr>
          <p:nvPr>
            <p:ph type="sldNum" sz="quarter" idx="10"/>
          </p:nvPr>
        </p:nvSpPr>
        <p:spPr/>
        <p:txBody>
          <a:bodyPr lIns="94229" tIns="47114" rIns="94229" bIns="47114"/>
          <a:lstStyle/>
          <a:p>
            <a:fld id="{D64B4FAF-002C-4A26-935A-0641077797A6}" type="slidenum">
              <a:rPr lang="nl-NL" smtClean="0"/>
              <a:pPr/>
              <a:t>4</a:t>
            </a:fld>
            <a:endParaRPr lang="nl-NL"/>
          </a:p>
        </p:txBody>
      </p:sp>
    </p:spTree>
    <p:extLst>
      <p:ext uri="{BB962C8B-B14F-4D97-AF65-F5344CB8AC3E}">
        <p14:creationId xmlns:p14="http://schemas.microsoft.com/office/powerpoint/2010/main" val="358839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lIns="94229" tIns="47114" rIns="94229" bIns="47114"/>
          <a:lstStyle/>
          <a:p>
            <a:fld id="{1DDF3D7E-3B35-4228-B8F6-ADD7A76DFE8D}" type="slidenum">
              <a:rPr lang="en-US" smtClean="0"/>
              <a:t>5</a:t>
            </a:fld>
            <a:endParaRPr lang="en-US" dirty="0"/>
          </a:p>
        </p:txBody>
      </p:sp>
    </p:spTree>
    <p:extLst>
      <p:ext uri="{BB962C8B-B14F-4D97-AF65-F5344CB8AC3E}">
        <p14:creationId xmlns:p14="http://schemas.microsoft.com/office/powerpoint/2010/main" val="4236097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K-C</a:t>
            </a:r>
            <a:r>
              <a:rPr lang="en-US" baseline="0" dirty="0"/>
              <a:t> and P&amp;G both are primary in customer intimacy and market share leveraging</a:t>
            </a:r>
          </a:p>
          <a:p>
            <a:r>
              <a:rPr lang="en-US" baseline="0" dirty="0"/>
              <a:t>FQ is primary in customer intimacy and cost leadership</a:t>
            </a:r>
          </a:p>
          <a:p>
            <a:r>
              <a:rPr lang="en-US" baseline="0" dirty="0"/>
              <a:t>No one is product leadership. Our hope is that this is where we can play. Innovation is not just product performance (skincare is a component of that). Other innovation is driven through our intimate knowledge of the consumer (note this is different than an intimate relationship with the retailer). For example, an innovation can be in how we engage with consumers through our online communities, or our product systems (bundles of products tailored to consumer needs). Our innovation comes from insights gained through our #1 position globally. We should try to steer conversation away from bottleneck issues stemming from GHC.</a:t>
            </a:r>
          </a:p>
          <a:p>
            <a:endParaRPr lang="en-US" baseline="0" dirty="0"/>
          </a:p>
          <a:p>
            <a:r>
              <a:rPr lang="en-US" baseline="0" dirty="0"/>
              <a:t>Important to consider our competitors value proposition today, and if it plans to change in the future. For example, if we plan to deliver product leadership through products tailored to meet consumer needs through our deep insights, we should be aware if P&amp;G or K-C plan to move in this type of value proposition in the future. If so, it will indicate whether or not we are in for a battle, or will be uncontested in this new direction. A war game-like exercise could unlock this in more detail.</a:t>
            </a:r>
          </a:p>
          <a:p>
            <a:endParaRPr lang="en-US" baseline="0" dirty="0"/>
          </a:p>
          <a:p>
            <a:r>
              <a:rPr lang="en-US" baseline="0" dirty="0"/>
              <a:t>Why are KC and P&amp;G successful focusing on same thing? Answer: the overlap in value prop is for very different parts of the product portfolio. P&amp;G’s value prop is for lights as an extension of </a:t>
            </a:r>
            <a:r>
              <a:rPr lang="en-US" baseline="0" dirty="0" err="1"/>
              <a:t>Fempro</a:t>
            </a:r>
            <a:r>
              <a:rPr lang="en-US" baseline="0" dirty="0"/>
              <a:t>. In fact K-C is suffering in their light products (Poise). K-C’s value prop is in their underwear (Depend)</a:t>
            </a:r>
          </a:p>
          <a:p>
            <a:endParaRPr lang="en-US" dirty="0"/>
          </a:p>
        </p:txBody>
      </p:sp>
      <p:sp>
        <p:nvSpPr>
          <p:cNvPr id="4" name="Slide Number Placeholder 3"/>
          <p:cNvSpPr>
            <a:spLocks noGrp="1"/>
          </p:cNvSpPr>
          <p:nvPr>
            <p:ph type="sldNum" sz="quarter" idx="10"/>
          </p:nvPr>
        </p:nvSpPr>
        <p:spPr/>
        <p:txBody>
          <a:bodyPr lIns="94229" tIns="47114" rIns="94229" bIns="47114"/>
          <a:lstStyle/>
          <a:p>
            <a:fld id="{472584CD-1FB8-4FF6-BF16-F8658B1282AC}" type="slidenum">
              <a:rPr lang="en-US" smtClean="0"/>
              <a:t>7</a:t>
            </a:fld>
            <a:endParaRPr lang="en-US"/>
          </a:p>
        </p:txBody>
      </p:sp>
    </p:spTree>
    <p:extLst>
      <p:ext uri="{BB962C8B-B14F-4D97-AF65-F5344CB8AC3E}">
        <p14:creationId xmlns:p14="http://schemas.microsoft.com/office/powerpoint/2010/main" val="633920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3358" indent="-353358">
              <a:buAutoNum type="arabicParenR"/>
            </a:pPr>
            <a:r>
              <a:rPr lang="en-US" dirty="0"/>
              <a:t>How can we articulate the value prop?</a:t>
            </a:r>
          </a:p>
          <a:p>
            <a:pPr marL="824503" lvl="1" indent="-353358">
              <a:buFont typeface="Arial" panose="020B0604020202020204" pitchFamily="34" charset="0"/>
              <a:buChar char="•"/>
            </a:pPr>
            <a:r>
              <a:rPr lang="en-US" dirty="0"/>
              <a:t>Give your offering relevancy to customers by saying (outright) what problem it solves, or how it will improve their current situation.</a:t>
            </a:r>
          </a:p>
          <a:p>
            <a:pPr marL="1295648" lvl="2" indent="-353358">
              <a:buFont typeface="Arial" panose="020B0604020202020204" pitchFamily="34" charset="0"/>
              <a:buChar char="•"/>
            </a:pPr>
            <a:r>
              <a:rPr lang="en-US" dirty="0"/>
              <a:t>Make it clear as day</a:t>
            </a:r>
          </a:p>
          <a:p>
            <a:pPr marL="1295648" lvl="2" indent="-353358">
              <a:buFont typeface="Arial" panose="020B0604020202020204" pitchFamily="34" charset="0"/>
              <a:buChar char="•"/>
            </a:pPr>
            <a:r>
              <a:rPr lang="en-US" dirty="0"/>
              <a:t>Use the retailers’ language</a:t>
            </a:r>
          </a:p>
          <a:p>
            <a:pPr marL="824503" lvl="1" indent="-353358">
              <a:buFont typeface="Arial" panose="020B0604020202020204" pitchFamily="34" charset="0"/>
              <a:buChar char="•"/>
            </a:pPr>
            <a:r>
              <a:rPr lang="en-US" dirty="0"/>
              <a:t>Quantify the value for your customers by listing specific benefits </a:t>
            </a:r>
          </a:p>
          <a:p>
            <a:pPr marL="1295648" lvl="2" indent="-353358">
              <a:buFont typeface="Arial" panose="020B0604020202020204" pitchFamily="34" charset="0"/>
              <a:buChar char="•"/>
            </a:pPr>
            <a:r>
              <a:rPr lang="en-US" dirty="0"/>
              <a:t>Avoid generalities</a:t>
            </a:r>
          </a:p>
          <a:p>
            <a:pPr marL="824503" lvl="1" indent="-353358">
              <a:buFont typeface="Arial" panose="020B0604020202020204" pitchFamily="34" charset="0"/>
              <a:buChar char="•"/>
            </a:pPr>
            <a:r>
              <a:rPr lang="en-US" dirty="0"/>
              <a:t>Place priority on your point of difference, which is the reason why your solution is better than the competition in some notable way.</a:t>
            </a:r>
          </a:p>
          <a:p>
            <a:pPr marL="1295648" lvl="2" indent="-353358">
              <a:buFont typeface="Arial" panose="020B0604020202020204" pitchFamily="34" charset="0"/>
              <a:buChar char="•"/>
            </a:pPr>
            <a:r>
              <a:rPr lang="en-US" dirty="0"/>
              <a:t>“Why this over that”</a:t>
            </a:r>
          </a:p>
          <a:p>
            <a:endParaRPr lang="en-US" dirty="0"/>
          </a:p>
        </p:txBody>
      </p:sp>
      <p:sp>
        <p:nvSpPr>
          <p:cNvPr id="4" name="Slide Number Placeholder 3"/>
          <p:cNvSpPr>
            <a:spLocks noGrp="1"/>
          </p:cNvSpPr>
          <p:nvPr>
            <p:ph type="sldNum" sz="quarter" idx="10"/>
          </p:nvPr>
        </p:nvSpPr>
        <p:spPr/>
        <p:txBody>
          <a:bodyPr lIns="94229" tIns="47114" rIns="94229" bIns="47114"/>
          <a:lstStyle/>
          <a:p>
            <a:fld id="{472584CD-1FB8-4FF6-BF16-F8658B1282AC}" type="slidenum">
              <a:rPr lang="en-US" smtClean="0"/>
              <a:t>8</a:t>
            </a:fld>
            <a:endParaRPr lang="en-US"/>
          </a:p>
        </p:txBody>
      </p:sp>
    </p:spTree>
    <p:extLst>
      <p:ext uri="{BB962C8B-B14F-4D97-AF65-F5344CB8AC3E}">
        <p14:creationId xmlns:p14="http://schemas.microsoft.com/office/powerpoint/2010/main" val="413129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sz="2400" i="1"/>
            </a:lvl1pPr>
          </a:lstStyle>
          <a:p>
            <a:r>
              <a:t>–Johnny Appleseed</a:t>
            </a:r>
          </a:p>
        </p:txBody>
      </p:sp>
      <p:sp>
        <p:nvSpPr>
          <p:cNvPr id="94" name="“Type a quote here.”"/>
          <p:cNvSpPr txBox="1">
            <a:spLocks noGrp="1"/>
          </p:cNvSpPr>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0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50240" y="2275841"/>
            <a:ext cx="11704320" cy="64369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54268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240" y="390596"/>
            <a:ext cx="11704320" cy="16256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963822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19250" y="673100"/>
            <a:ext cx="9758016" cy="59055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18300" y="638919"/>
            <a:ext cx="5334001" cy="82169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sz="3200" b="0" i="0" u="none" strike="noStrike" cap="none" spc="0" baseline="0">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5935" y="1255026"/>
            <a:ext cx="11228294"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ANNUAL OPERATING PLAN</a:t>
            </a:r>
          </a:p>
          <a:p>
            <a:pPr marL="0" marR="0" indent="0" algn="ctr" defTabSz="584200" rtl="0" fontAlgn="auto" latinLnBrk="0" hangingPunct="0">
              <a:lnSpc>
                <a:spcPct val="100000"/>
              </a:lnSpc>
              <a:spcBef>
                <a:spcPts val="0"/>
              </a:spcBef>
              <a:spcAft>
                <a:spcPts val="0"/>
              </a:spcAft>
              <a:buClrTx/>
              <a:buSzTx/>
              <a:buFontTx/>
              <a:buNone/>
              <a:tabLst/>
            </a:pPr>
            <a:endParaRPr lang="en-US" dirty="0">
              <a:solidFill>
                <a:schemeClr val="bg1"/>
              </a:solidFill>
            </a:endParaRPr>
          </a:p>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Successful Plan Templates </a:t>
            </a:r>
          </a:p>
        </p:txBody>
      </p:sp>
    </p:spTree>
    <p:extLst>
      <p:ext uri="{BB962C8B-B14F-4D97-AF65-F5344CB8AC3E}">
        <p14:creationId xmlns:p14="http://schemas.microsoft.com/office/powerpoint/2010/main" val="283622202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bwMode="auto">
          <a:xfrm>
            <a:off x="3005418" y="390525"/>
            <a:ext cx="9648264" cy="1235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048" tIns="65024" rIns="130048" bIns="65024" numCol="1" anchor="t" anchorCtr="0" compatLnSpc="1">
            <a:prstTxWarp prst="textNoShape">
              <a:avLst/>
            </a:prstTxWarp>
            <a:normAutofit fontScale="90000"/>
          </a:bodyPr>
          <a:lstStyle/>
          <a:p>
            <a:pPr defTabSz="1469791"/>
            <a:r>
              <a:rPr lang="en-US" altLang="en-US" sz="5689" dirty="0"/>
              <a:t> </a:t>
            </a:r>
            <a:r>
              <a:rPr lang="en-US" altLang="en-US" sz="5300" b="1" u="sng" dirty="0">
                <a:solidFill>
                  <a:schemeClr val="bg1"/>
                </a:solidFill>
              </a:rPr>
              <a:t>Business Planning Framework</a:t>
            </a:r>
            <a:endParaRPr lang="en-US" altLang="en-US" sz="5689" b="1" u="sng" dirty="0">
              <a:solidFill>
                <a:schemeClr val="bg1"/>
              </a:solidFill>
            </a:endParaRPr>
          </a:p>
        </p:txBody>
      </p:sp>
      <p:sp>
        <p:nvSpPr>
          <p:cNvPr id="17411" name="Rectangle 3"/>
          <p:cNvSpPr>
            <a:spLocks noGrp="1" noChangeArrowheads="1"/>
          </p:cNvSpPr>
          <p:nvPr>
            <p:ph type="body" idx="4294967295"/>
          </p:nvPr>
        </p:nvSpPr>
        <p:spPr bwMode="auto">
          <a:xfrm>
            <a:off x="827000" y="1418665"/>
            <a:ext cx="11703050" cy="7293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30048" tIns="65024" rIns="130048" bIns="65024" numCol="1" anchor="t" anchorCtr="0" compatLnSpc="1">
            <a:prstTxWarp prst="textNoShape">
              <a:avLst/>
            </a:prstTxWarp>
            <a:normAutofit/>
          </a:bodyPr>
          <a:lstStyle/>
          <a:p>
            <a:pPr marL="0" indent="0" defTabSz="1469791">
              <a:lnSpc>
                <a:spcPct val="77000"/>
              </a:lnSpc>
              <a:buNone/>
            </a:pPr>
            <a:r>
              <a:rPr lang="en-US" altLang="en-US" sz="7200" dirty="0">
                <a:solidFill>
                  <a:schemeClr val="bg1"/>
                </a:solidFill>
              </a:rPr>
              <a:t>  </a:t>
            </a:r>
            <a:r>
              <a:rPr lang="en-US" altLang="en-US" sz="6000" dirty="0">
                <a:solidFill>
                  <a:schemeClr val="bg1"/>
                </a:solidFill>
                <a:latin typeface="Forte" panose="03060902040502070203" pitchFamily="66" charset="0"/>
              </a:rPr>
              <a:t>Destination</a:t>
            </a:r>
          </a:p>
          <a:p>
            <a:pPr marL="458322" indent="-458322" defTabSz="1469791">
              <a:lnSpc>
                <a:spcPct val="77000"/>
              </a:lnSpc>
            </a:pPr>
            <a:r>
              <a:rPr lang="en-US" altLang="en-US" sz="6000" dirty="0">
                <a:solidFill>
                  <a:schemeClr val="bg1"/>
                </a:solidFill>
                <a:latin typeface="Forte" panose="03060902040502070203" pitchFamily="66" charset="0"/>
              </a:rPr>
              <a:t>Strategy</a:t>
            </a:r>
          </a:p>
          <a:p>
            <a:pPr marL="458322" indent="-458322" defTabSz="1469791">
              <a:lnSpc>
                <a:spcPct val="77000"/>
              </a:lnSpc>
            </a:pPr>
            <a:r>
              <a:rPr lang="en-US" altLang="en-US" sz="6000" dirty="0">
                <a:solidFill>
                  <a:schemeClr val="bg1"/>
                </a:solidFill>
                <a:latin typeface="Forte" panose="03060902040502070203" pitchFamily="66" charset="0"/>
              </a:rPr>
              <a:t>Structure</a:t>
            </a:r>
          </a:p>
          <a:p>
            <a:pPr marL="458322" indent="-458322" defTabSz="1469791">
              <a:lnSpc>
                <a:spcPct val="77000"/>
              </a:lnSpc>
            </a:pPr>
            <a:r>
              <a:rPr lang="en-US" altLang="en-US" sz="6000" dirty="0">
                <a:solidFill>
                  <a:schemeClr val="bg1"/>
                </a:solidFill>
                <a:latin typeface="Forte" panose="03060902040502070203" pitchFamily="66" charset="0"/>
              </a:rPr>
              <a:t>Capability</a:t>
            </a:r>
          </a:p>
          <a:p>
            <a:pPr marL="458322" indent="-458322" defTabSz="1469791">
              <a:lnSpc>
                <a:spcPct val="77000"/>
              </a:lnSpc>
            </a:pPr>
            <a:r>
              <a:rPr lang="en-US" altLang="en-US" sz="6000" dirty="0">
                <a:solidFill>
                  <a:schemeClr val="bg1"/>
                </a:solidFill>
                <a:latin typeface="Forte" panose="03060902040502070203" pitchFamily="66" charset="0"/>
              </a:rPr>
              <a:t>Management Routine</a:t>
            </a:r>
          </a:p>
          <a:p>
            <a:pPr marL="458322" indent="-458322" defTabSz="1469791">
              <a:lnSpc>
                <a:spcPct val="77000"/>
              </a:lnSpc>
            </a:pPr>
            <a:r>
              <a:rPr lang="en-US" altLang="en-US" sz="6000" dirty="0">
                <a:solidFill>
                  <a:schemeClr val="bg1"/>
                </a:solidFill>
                <a:latin typeface="Forte" panose="03060902040502070203" pitchFamily="66" charset="0"/>
              </a:rPr>
              <a:t>Reward &amp; Recognition systems</a:t>
            </a:r>
          </a:p>
          <a:p>
            <a:pPr marL="1027274" lvl="1" defTabSz="1469791">
              <a:lnSpc>
                <a:spcPct val="90000"/>
              </a:lnSpc>
            </a:pPr>
            <a:endParaRPr lang="en-US" altLang="en-US" sz="3413" dirty="0"/>
          </a:p>
        </p:txBody>
      </p:sp>
    </p:spTree>
    <p:extLst>
      <p:ext uri="{BB962C8B-B14F-4D97-AF65-F5344CB8AC3E}">
        <p14:creationId xmlns:p14="http://schemas.microsoft.com/office/powerpoint/2010/main" val="347279526"/>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7013" y="460030"/>
            <a:ext cx="8308365"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Seven Core Principles of Revenue Growth  Management</a:t>
            </a:r>
          </a:p>
        </p:txBody>
      </p:sp>
      <p:sp>
        <p:nvSpPr>
          <p:cNvPr id="3" name="TextBox 2"/>
          <p:cNvSpPr txBox="1"/>
          <p:nvPr/>
        </p:nvSpPr>
        <p:spPr>
          <a:xfrm>
            <a:off x="672527" y="1337038"/>
            <a:ext cx="11922596" cy="74892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457200" marR="0" indent="-457200" algn="l" defTabSz="584200" rtl="0" fontAlgn="auto" latinLnBrk="0" hangingPunct="0">
              <a:lnSpc>
                <a:spcPct val="100000"/>
              </a:lnSpc>
              <a:spcBef>
                <a:spcPts val="0"/>
              </a:spcBef>
              <a:spcAft>
                <a:spcPts val="0"/>
              </a:spcAft>
              <a:buClrTx/>
              <a:buSzTx/>
              <a:buFontTx/>
              <a:buAutoNum type="arabicPeriod"/>
              <a:tabLst/>
            </a:pPr>
            <a:r>
              <a:rPr kumimoji="0" lang="en-US" sz="3200" b="1" i="0" u="none" strike="noStrike" cap="none" spc="0" normalizeH="0" baseline="0" dirty="0">
                <a:ln>
                  <a:noFill/>
                </a:ln>
                <a:solidFill>
                  <a:schemeClr val="bg1"/>
                </a:solidFill>
                <a:effectLst/>
                <a:uFillTx/>
                <a:sym typeface="Helvetica Neue"/>
              </a:rPr>
              <a:t>Focus on price rather than cost when balancing supply and demand.</a:t>
            </a:r>
          </a:p>
          <a:p>
            <a:pPr marR="0" algn="l" defTabSz="584200" rtl="0" fontAlgn="auto" latinLnBrk="0" hangingPunct="0">
              <a:lnSpc>
                <a:spcPct val="100000"/>
              </a:lnSpc>
              <a:spcBef>
                <a:spcPts val="0"/>
              </a:spcBef>
              <a:spcAft>
                <a:spcPts val="0"/>
              </a:spcAft>
              <a:buClrTx/>
              <a:buSzTx/>
              <a:tabLst/>
            </a:pPr>
            <a:endParaRPr kumimoji="0" lang="en-US" sz="3200" b="1" i="0" u="none" strike="noStrike" cap="none" spc="0" normalizeH="0" baseline="0" dirty="0">
              <a:ln>
                <a:noFill/>
              </a:ln>
              <a:solidFill>
                <a:schemeClr val="bg1"/>
              </a:solidFill>
              <a:effectLst/>
              <a:uFillTx/>
              <a:sym typeface="Helvetica Neue"/>
            </a:endParaRPr>
          </a:p>
          <a:p>
            <a:pPr marR="0" algn="l" defTabSz="584200" rtl="0" fontAlgn="auto" latinLnBrk="0" hangingPunct="0">
              <a:lnSpc>
                <a:spcPct val="100000"/>
              </a:lnSpc>
              <a:spcBef>
                <a:spcPts val="0"/>
              </a:spcBef>
              <a:spcAft>
                <a:spcPts val="0"/>
              </a:spcAft>
              <a:buClrTx/>
              <a:buSzTx/>
              <a:tabLst/>
            </a:pPr>
            <a:r>
              <a:rPr lang="en-US" sz="3200" dirty="0">
                <a:solidFill>
                  <a:schemeClr val="bg1"/>
                </a:solidFill>
              </a:rPr>
              <a:t>2. Replace cost-based pricing with market-based pricing.</a:t>
            </a:r>
          </a:p>
          <a:p>
            <a:pPr marR="0" algn="l" defTabSz="584200" rtl="0" fontAlgn="auto" latinLnBrk="0" hangingPunct="0">
              <a:lnSpc>
                <a:spcPct val="100000"/>
              </a:lnSpc>
              <a:spcBef>
                <a:spcPts val="0"/>
              </a:spcBef>
              <a:spcAft>
                <a:spcPts val="0"/>
              </a:spcAft>
              <a:buClrTx/>
              <a:buSzTx/>
              <a:tabLst/>
            </a:pPr>
            <a:endParaRPr lang="en-US" sz="3200" dirty="0">
              <a:solidFill>
                <a:schemeClr val="bg1"/>
              </a:solidFill>
            </a:endParaRPr>
          </a:p>
          <a:p>
            <a:pPr marR="0" algn="l" defTabSz="584200" rtl="0" fontAlgn="auto" latinLnBrk="0" hangingPunct="0">
              <a:lnSpc>
                <a:spcPct val="100000"/>
              </a:lnSpc>
              <a:spcBef>
                <a:spcPts val="0"/>
              </a:spcBef>
              <a:spcAft>
                <a:spcPts val="0"/>
              </a:spcAft>
              <a:buClrTx/>
              <a:buSzTx/>
              <a:tabLst/>
            </a:pPr>
            <a:r>
              <a:rPr kumimoji="0" lang="en-US" sz="3200" b="1" i="0" u="none" strike="noStrike" cap="none" spc="0" normalizeH="0" baseline="0" dirty="0">
                <a:ln>
                  <a:noFill/>
                </a:ln>
                <a:solidFill>
                  <a:schemeClr val="bg1"/>
                </a:solidFill>
                <a:effectLst/>
                <a:uFillTx/>
                <a:sym typeface="Helvetica Neue"/>
              </a:rPr>
              <a:t>3. Sell</a:t>
            </a:r>
            <a:r>
              <a:rPr kumimoji="0" lang="en-US" sz="3200" b="1" i="0" u="none" strike="noStrike" cap="none" spc="0" normalizeH="0" dirty="0">
                <a:ln>
                  <a:noFill/>
                </a:ln>
                <a:solidFill>
                  <a:schemeClr val="bg1"/>
                </a:solidFill>
                <a:effectLst/>
                <a:uFillTx/>
                <a:sym typeface="Helvetica Neue"/>
              </a:rPr>
              <a:t> to segmented micro markets, not just to mass markets.</a:t>
            </a:r>
          </a:p>
          <a:p>
            <a:pPr marR="0" algn="l" defTabSz="584200" rtl="0" fontAlgn="auto" latinLnBrk="0" hangingPunct="0">
              <a:lnSpc>
                <a:spcPct val="100000"/>
              </a:lnSpc>
              <a:spcBef>
                <a:spcPts val="0"/>
              </a:spcBef>
              <a:spcAft>
                <a:spcPts val="0"/>
              </a:spcAft>
              <a:buClrTx/>
              <a:buSzTx/>
              <a:tabLst/>
            </a:pPr>
            <a:endParaRPr kumimoji="0" lang="en-US" sz="3200" b="1" i="0" u="none" strike="noStrike" cap="none" spc="0" normalizeH="0" dirty="0">
              <a:ln>
                <a:noFill/>
              </a:ln>
              <a:solidFill>
                <a:schemeClr val="bg1"/>
              </a:solidFill>
              <a:effectLst/>
              <a:uFillTx/>
              <a:sym typeface="Helvetica Neue"/>
            </a:endParaRPr>
          </a:p>
          <a:p>
            <a:pPr marR="0" algn="l" defTabSz="584200" rtl="0" fontAlgn="auto" latinLnBrk="0" hangingPunct="0">
              <a:lnSpc>
                <a:spcPct val="100000"/>
              </a:lnSpc>
              <a:spcBef>
                <a:spcPts val="0"/>
              </a:spcBef>
              <a:spcAft>
                <a:spcPts val="0"/>
              </a:spcAft>
              <a:buClrTx/>
              <a:buSzTx/>
              <a:tabLst/>
            </a:pPr>
            <a:r>
              <a:rPr lang="en-US" sz="3200" baseline="0" dirty="0">
                <a:solidFill>
                  <a:schemeClr val="bg1"/>
                </a:solidFill>
              </a:rPr>
              <a:t>4. Save</a:t>
            </a:r>
            <a:r>
              <a:rPr lang="en-US" sz="3200" dirty="0">
                <a:solidFill>
                  <a:schemeClr val="bg1"/>
                </a:solidFill>
              </a:rPr>
              <a:t> your best products for your most valued customers.</a:t>
            </a:r>
          </a:p>
          <a:p>
            <a:pPr marR="0" algn="l" defTabSz="584200" rtl="0" fontAlgn="auto" latinLnBrk="0" hangingPunct="0">
              <a:lnSpc>
                <a:spcPct val="100000"/>
              </a:lnSpc>
              <a:spcBef>
                <a:spcPts val="0"/>
              </a:spcBef>
              <a:spcAft>
                <a:spcPts val="0"/>
              </a:spcAft>
              <a:buClrTx/>
              <a:buSzTx/>
              <a:tabLst/>
            </a:pPr>
            <a:endParaRPr lang="en-US" sz="3200" dirty="0">
              <a:solidFill>
                <a:schemeClr val="bg1"/>
              </a:solidFill>
            </a:endParaRPr>
          </a:p>
          <a:p>
            <a:pPr marR="0" algn="l" defTabSz="584200" rtl="0" fontAlgn="auto" latinLnBrk="0" hangingPunct="0">
              <a:lnSpc>
                <a:spcPct val="100000"/>
              </a:lnSpc>
              <a:spcBef>
                <a:spcPts val="0"/>
              </a:spcBef>
              <a:spcAft>
                <a:spcPts val="0"/>
              </a:spcAft>
              <a:buClrTx/>
              <a:buSzTx/>
              <a:tabLst/>
            </a:pPr>
            <a:r>
              <a:rPr kumimoji="0" lang="en-US" sz="3200" b="1" i="0" u="none" strike="noStrike" cap="none" spc="0" normalizeH="0" baseline="0" dirty="0">
                <a:ln>
                  <a:noFill/>
                </a:ln>
                <a:solidFill>
                  <a:schemeClr val="bg1"/>
                </a:solidFill>
                <a:effectLst/>
                <a:uFillTx/>
                <a:sym typeface="Helvetica Neue"/>
              </a:rPr>
              <a:t>5. Make</a:t>
            </a:r>
            <a:r>
              <a:rPr kumimoji="0" lang="en-US" sz="3200" b="1" i="0" u="none" strike="noStrike" cap="none" spc="0" normalizeH="0" dirty="0">
                <a:ln>
                  <a:noFill/>
                </a:ln>
                <a:solidFill>
                  <a:schemeClr val="bg1"/>
                </a:solidFill>
                <a:effectLst/>
                <a:uFillTx/>
                <a:sym typeface="Helvetica Neue"/>
              </a:rPr>
              <a:t> decisions based on knowledge, not supposition.</a:t>
            </a:r>
          </a:p>
          <a:p>
            <a:pPr marR="0" algn="l" defTabSz="584200" rtl="0" fontAlgn="auto" latinLnBrk="0" hangingPunct="0">
              <a:lnSpc>
                <a:spcPct val="100000"/>
              </a:lnSpc>
              <a:spcBef>
                <a:spcPts val="0"/>
              </a:spcBef>
              <a:spcAft>
                <a:spcPts val="0"/>
              </a:spcAft>
              <a:buClrTx/>
              <a:buSzTx/>
              <a:tabLst/>
            </a:pPr>
            <a:endParaRPr kumimoji="0" lang="en-US" sz="3200" b="1" i="0" u="none" strike="noStrike" cap="none" spc="0" normalizeH="0" dirty="0">
              <a:ln>
                <a:noFill/>
              </a:ln>
              <a:solidFill>
                <a:schemeClr val="bg1"/>
              </a:solidFill>
              <a:effectLst/>
              <a:uFillTx/>
              <a:sym typeface="Helvetica Neue"/>
            </a:endParaRPr>
          </a:p>
          <a:p>
            <a:pPr marR="0" algn="l" defTabSz="584200" rtl="0" fontAlgn="auto" latinLnBrk="0" hangingPunct="0">
              <a:lnSpc>
                <a:spcPct val="100000"/>
              </a:lnSpc>
              <a:spcBef>
                <a:spcPts val="0"/>
              </a:spcBef>
              <a:spcAft>
                <a:spcPts val="0"/>
              </a:spcAft>
              <a:buClrTx/>
              <a:buSzTx/>
              <a:tabLst/>
            </a:pPr>
            <a:r>
              <a:rPr lang="en-US" sz="3200" baseline="0" dirty="0">
                <a:solidFill>
                  <a:schemeClr val="bg1"/>
                </a:solidFill>
              </a:rPr>
              <a:t>6. Exploit</a:t>
            </a:r>
            <a:r>
              <a:rPr lang="en-US" sz="3200" dirty="0">
                <a:solidFill>
                  <a:schemeClr val="bg1"/>
                </a:solidFill>
              </a:rPr>
              <a:t> each product’s value cycle.</a:t>
            </a:r>
          </a:p>
          <a:p>
            <a:pPr marR="0" algn="l" defTabSz="584200" rtl="0" fontAlgn="auto" latinLnBrk="0" hangingPunct="0">
              <a:lnSpc>
                <a:spcPct val="100000"/>
              </a:lnSpc>
              <a:spcBef>
                <a:spcPts val="0"/>
              </a:spcBef>
              <a:spcAft>
                <a:spcPts val="0"/>
              </a:spcAft>
              <a:buClrTx/>
              <a:buSzTx/>
              <a:tabLst/>
            </a:pPr>
            <a:endParaRPr lang="en-US" sz="3200" dirty="0">
              <a:solidFill>
                <a:schemeClr val="bg1"/>
              </a:solidFill>
            </a:endParaRPr>
          </a:p>
          <a:p>
            <a:pPr marR="0" algn="l" defTabSz="584200" rtl="0" fontAlgn="auto" latinLnBrk="0" hangingPunct="0">
              <a:lnSpc>
                <a:spcPct val="100000"/>
              </a:lnSpc>
              <a:spcBef>
                <a:spcPts val="0"/>
              </a:spcBef>
              <a:spcAft>
                <a:spcPts val="0"/>
              </a:spcAft>
              <a:buClrTx/>
              <a:buSzTx/>
              <a:tabLst/>
            </a:pPr>
            <a:r>
              <a:rPr kumimoji="0" lang="en-US" sz="3200" b="1" i="0" u="none" strike="noStrike" cap="none" spc="0" normalizeH="0" baseline="0" dirty="0">
                <a:ln>
                  <a:noFill/>
                </a:ln>
                <a:solidFill>
                  <a:schemeClr val="bg1"/>
                </a:solidFill>
                <a:effectLst/>
                <a:uFillTx/>
                <a:sym typeface="Helvetica Neue"/>
              </a:rPr>
              <a:t>7. Continually evaluate your revenue</a:t>
            </a:r>
            <a:r>
              <a:rPr kumimoji="0" lang="en-US" sz="3200" b="1" i="0" u="none" strike="noStrike" cap="none" spc="0" normalizeH="0" dirty="0">
                <a:ln>
                  <a:noFill/>
                </a:ln>
                <a:solidFill>
                  <a:schemeClr val="bg1"/>
                </a:solidFill>
                <a:effectLst/>
                <a:uFillTx/>
                <a:sym typeface="Helvetica Neue"/>
              </a:rPr>
              <a:t> growth opportunity.</a:t>
            </a:r>
            <a:endParaRPr kumimoji="0" lang="en-US" sz="3200" b="1" i="0" u="none" strike="noStrike" cap="none" spc="0" normalizeH="0" baseline="0" dirty="0">
              <a:ln>
                <a:noFill/>
              </a:ln>
              <a:solidFill>
                <a:schemeClr val="bg1"/>
              </a:solidFill>
              <a:effectLst/>
              <a:uFillTx/>
              <a:sym typeface="Helvetica Neue"/>
            </a:endParaRPr>
          </a:p>
        </p:txBody>
      </p:sp>
    </p:spTree>
    <p:extLst>
      <p:ext uri="{BB962C8B-B14F-4D97-AF65-F5344CB8AC3E}">
        <p14:creationId xmlns:p14="http://schemas.microsoft.com/office/powerpoint/2010/main" val="282334844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5865" y="1959540"/>
            <a:ext cx="9426388" cy="5834520"/>
          </a:xfrm>
          <a:prstGeom prst="rect">
            <a:avLst/>
          </a:prstGeom>
        </p:spPr>
      </p:pic>
      <p:sp>
        <p:nvSpPr>
          <p:cNvPr id="3" name="TextBox 2"/>
          <p:cNvSpPr txBox="1"/>
          <p:nvPr/>
        </p:nvSpPr>
        <p:spPr>
          <a:xfrm>
            <a:off x="3360567" y="398876"/>
            <a:ext cx="735596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SWOT Analysis</a:t>
            </a:r>
          </a:p>
        </p:txBody>
      </p:sp>
    </p:spTree>
    <p:extLst>
      <p:ext uri="{BB962C8B-B14F-4D97-AF65-F5344CB8AC3E}">
        <p14:creationId xmlns:p14="http://schemas.microsoft.com/office/powerpoint/2010/main" val="343646181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idx="4294967295"/>
          </p:nvPr>
        </p:nvSpPr>
        <p:spPr>
          <a:xfrm>
            <a:off x="3341593" y="409576"/>
            <a:ext cx="8901953" cy="672912"/>
          </a:xfrm>
        </p:spPr>
        <p:txBody>
          <a:bodyPr>
            <a:normAutofit/>
          </a:bodyPr>
          <a:lstStyle/>
          <a:p>
            <a:r>
              <a:rPr lang="en-US" sz="3100" dirty="0">
                <a:solidFill>
                  <a:schemeClr val="bg1"/>
                </a:solidFill>
              </a:rPr>
              <a:t>Strategic Framework - Definitions</a:t>
            </a:r>
            <a:endParaRPr lang="en-US" dirty="0">
              <a:solidFill>
                <a:schemeClr val="bg1"/>
              </a:solidFill>
            </a:endParaRPr>
          </a:p>
        </p:txBody>
      </p:sp>
      <p:sp>
        <p:nvSpPr>
          <p:cNvPr id="7" name="Rounded Rectangle 18"/>
          <p:cNvSpPr/>
          <p:nvPr/>
        </p:nvSpPr>
        <p:spPr bwMode="auto">
          <a:xfrm>
            <a:off x="786445" y="1917174"/>
            <a:ext cx="9280233" cy="520192"/>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hangingPunct="0">
              <a:spcBef>
                <a:spcPct val="0"/>
              </a:spcBef>
              <a:spcAft>
                <a:spcPct val="0"/>
              </a:spcAft>
              <a:defRPr/>
            </a:pPr>
            <a:r>
              <a:rPr lang="en-US" sz="2276" dirty="0">
                <a:solidFill>
                  <a:schemeClr val="bg1"/>
                </a:solidFill>
                <a:latin typeface="Arial"/>
              </a:rPr>
              <a:t>Vision – What we are aiming for</a:t>
            </a:r>
          </a:p>
        </p:txBody>
      </p:sp>
      <p:sp>
        <p:nvSpPr>
          <p:cNvPr id="8" name="Rounded Rectangle 19"/>
          <p:cNvSpPr/>
          <p:nvPr/>
        </p:nvSpPr>
        <p:spPr bwMode="auto">
          <a:xfrm>
            <a:off x="786445" y="2541360"/>
            <a:ext cx="9280233" cy="520192"/>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hangingPunct="0">
              <a:spcBef>
                <a:spcPct val="0"/>
              </a:spcBef>
              <a:spcAft>
                <a:spcPct val="0"/>
              </a:spcAft>
              <a:defRPr/>
            </a:pPr>
            <a:r>
              <a:rPr lang="en-US" sz="2276" dirty="0">
                <a:solidFill>
                  <a:schemeClr val="bg1"/>
                </a:solidFill>
                <a:latin typeface="Arial"/>
              </a:rPr>
              <a:t>Mission – What we are here to do </a:t>
            </a:r>
          </a:p>
        </p:txBody>
      </p:sp>
      <p:sp>
        <p:nvSpPr>
          <p:cNvPr id="9" name="Rounded Rectangle 22"/>
          <p:cNvSpPr/>
          <p:nvPr/>
        </p:nvSpPr>
        <p:spPr bwMode="auto">
          <a:xfrm>
            <a:off x="786445" y="3622031"/>
            <a:ext cx="9280233" cy="520192"/>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lvl="0" eaLnBrk="0" fontAlgn="base" hangingPunct="0">
              <a:spcBef>
                <a:spcPct val="0"/>
              </a:spcBef>
              <a:spcAft>
                <a:spcPct val="0"/>
              </a:spcAft>
              <a:defRPr/>
            </a:pPr>
            <a:r>
              <a:rPr lang="en-US" sz="2276" dirty="0">
                <a:solidFill>
                  <a:schemeClr val="bg1"/>
                </a:solidFill>
                <a:latin typeface="Arial"/>
              </a:rPr>
              <a:t>Aspiration – What we want to become  </a:t>
            </a:r>
          </a:p>
        </p:txBody>
      </p:sp>
      <p:sp>
        <p:nvSpPr>
          <p:cNvPr id="10" name="Rounded Rectangle 23"/>
          <p:cNvSpPr/>
          <p:nvPr/>
        </p:nvSpPr>
        <p:spPr bwMode="auto">
          <a:xfrm>
            <a:off x="1660511" y="5962788"/>
            <a:ext cx="9280233" cy="520192"/>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a:spcBef>
                <a:spcPct val="0"/>
              </a:spcBef>
              <a:spcAft>
                <a:spcPct val="0"/>
              </a:spcAft>
              <a:defRPr/>
            </a:pPr>
            <a:r>
              <a:rPr lang="en-US" sz="2276" dirty="0">
                <a:solidFill>
                  <a:schemeClr val="bg1"/>
                </a:solidFill>
                <a:latin typeface="Arial"/>
              </a:rPr>
              <a:t>Objectives – The look of perfect we want to achieve</a:t>
            </a:r>
          </a:p>
        </p:txBody>
      </p:sp>
      <p:sp>
        <p:nvSpPr>
          <p:cNvPr id="12" name="Rounded Rectangle 25"/>
          <p:cNvSpPr/>
          <p:nvPr/>
        </p:nvSpPr>
        <p:spPr bwMode="auto">
          <a:xfrm>
            <a:off x="2400107" y="6743018"/>
            <a:ext cx="9280233" cy="520192"/>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lvl="0" eaLnBrk="0" fontAlgn="base" hangingPunct="0">
              <a:spcBef>
                <a:spcPct val="0"/>
              </a:spcBef>
              <a:spcAft>
                <a:spcPct val="0"/>
              </a:spcAft>
              <a:defRPr/>
            </a:pPr>
            <a:r>
              <a:rPr lang="en-US" sz="2276" dirty="0">
                <a:solidFill>
                  <a:schemeClr val="bg1"/>
                </a:solidFill>
                <a:latin typeface="Arial"/>
              </a:rPr>
              <a:t>Goals –  The numerical expression of our objectives </a:t>
            </a:r>
          </a:p>
        </p:txBody>
      </p:sp>
      <p:sp>
        <p:nvSpPr>
          <p:cNvPr id="15" name="Rounded Rectangle 26"/>
          <p:cNvSpPr/>
          <p:nvPr/>
        </p:nvSpPr>
        <p:spPr bwMode="auto">
          <a:xfrm>
            <a:off x="604898" y="4279214"/>
            <a:ext cx="9280233" cy="520192"/>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a:spcBef>
                <a:spcPct val="0"/>
              </a:spcBef>
              <a:spcAft>
                <a:spcPct val="0"/>
              </a:spcAft>
              <a:defRPr/>
            </a:pPr>
            <a:r>
              <a:rPr lang="en-US" sz="2276" dirty="0">
                <a:solidFill>
                  <a:schemeClr val="bg1"/>
                </a:solidFill>
                <a:latin typeface="Arial"/>
              </a:rPr>
              <a:t>Roles – What part we play</a:t>
            </a:r>
          </a:p>
        </p:txBody>
      </p:sp>
      <p:sp>
        <p:nvSpPr>
          <p:cNvPr id="14" name="Rounded Rectangle 26"/>
          <p:cNvSpPr/>
          <p:nvPr/>
        </p:nvSpPr>
        <p:spPr bwMode="auto">
          <a:xfrm>
            <a:off x="3220786" y="5049248"/>
            <a:ext cx="7367618" cy="512867"/>
          </a:xfrm>
          <a:prstGeom prst="roundRect">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a:spcBef>
                <a:spcPct val="0"/>
              </a:spcBef>
              <a:spcAft>
                <a:spcPct val="0"/>
              </a:spcAft>
              <a:defRPr/>
            </a:pPr>
            <a:r>
              <a:rPr lang="en-US" sz="2276" dirty="0">
                <a:solidFill>
                  <a:schemeClr val="bg1"/>
                </a:solidFill>
                <a:latin typeface="Arial"/>
              </a:rPr>
              <a:t>Imperatives  – Major thrusts by function defining our strategies </a:t>
            </a:r>
          </a:p>
        </p:txBody>
      </p:sp>
      <p:sp>
        <p:nvSpPr>
          <p:cNvPr id="16" name="Rounded Rectangle 26"/>
          <p:cNvSpPr/>
          <p:nvPr/>
        </p:nvSpPr>
        <p:spPr bwMode="auto">
          <a:xfrm>
            <a:off x="1438636" y="7372517"/>
            <a:ext cx="9280233" cy="520192"/>
          </a:xfrm>
          <a:prstGeom prst="roundRect">
            <a:avLst>
              <a:gd name="adj" fmla="val 17960"/>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a:spcBef>
                <a:spcPct val="0"/>
              </a:spcBef>
              <a:spcAft>
                <a:spcPct val="0"/>
              </a:spcAft>
              <a:defRPr/>
            </a:pPr>
            <a:r>
              <a:rPr lang="en-US" sz="2276" dirty="0">
                <a:solidFill>
                  <a:schemeClr val="bg1"/>
                </a:solidFill>
                <a:latin typeface="Arial"/>
              </a:rPr>
              <a:t>Strategies – What set of actions we will initiate </a:t>
            </a:r>
          </a:p>
        </p:txBody>
      </p:sp>
      <p:sp>
        <p:nvSpPr>
          <p:cNvPr id="17" name="Slide Number Placeholder 4"/>
          <p:cNvSpPr txBox="1">
            <a:spLocks/>
          </p:cNvSpPr>
          <p:nvPr/>
        </p:nvSpPr>
        <p:spPr>
          <a:xfrm>
            <a:off x="9267200" y="9425920"/>
            <a:ext cx="3034453" cy="337920"/>
          </a:xfrm>
          <a:prstGeom prst="rect">
            <a:avLst/>
          </a:prstGeom>
        </p:spPr>
        <p:txBody>
          <a:bodyPr vert="horz" lIns="0" tIns="0" rIns="0" bIns="0" rtlCol="0" anchor="ctr"/>
          <a:lstStyle>
            <a:defPPr>
              <a:defRPr lang="nl-NL"/>
            </a:defPPr>
            <a:lvl1pPr marL="0" algn="r" defTabSz="914400" rtl="0" eaLnBrk="1" latinLnBrk="0" hangingPunct="1">
              <a:defRPr sz="800" kern="1200" baseline="0">
                <a:solidFill>
                  <a:schemeClr val="bg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4A57BC44-4837-D143-BC68-72A8A36C3259}" type="slidenum">
              <a:rPr lang="en-US" sz="1138">
                <a:cs typeface="Arial" panose="020B0604020202020204" pitchFamily="34" charset="0"/>
              </a:rPr>
              <a:pPr>
                <a:defRPr/>
              </a:pPr>
              <a:t>4</a:t>
            </a:fld>
            <a:endParaRPr lang="en-US" sz="1138" dirty="0">
              <a:cs typeface="Arial" panose="020B0604020202020204" pitchFamily="34" charset="0"/>
            </a:endParaRPr>
          </a:p>
        </p:txBody>
      </p:sp>
      <p:sp>
        <p:nvSpPr>
          <p:cNvPr id="18" name="Rounded Rectangle 26"/>
          <p:cNvSpPr/>
          <p:nvPr/>
        </p:nvSpPr>
        <p:spPr bwMode="auto">
          <a:xfrm>
            <a:off x="2411301" y="7961953"/>
            <a:ext cx="9280233" cy="520192"/>
          </a:xfrm>
          <a:prstGeom prst="roundRect">
            <a:avLst>
              <a:gd name="adj" fmla="val 17960"/>
            </a:avLst>
          </a:prstGeom>
          <a:solidFill>
            <a:schemeClr val="tx1"/>
          </a:solidFill>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none" lIns="130048" tIns="65024" rIns="130048" bIns="65024" numCol="1" rtlCol="0" anchor="ctr" anchorCtr="0" compatLnSpc="1">
            <a:prstTxWarp prst="textNoShape">
              <a:avLst/>
            </a:prstTxWarp>
            <a:noAutofit/>
          </a:bodyPr>
          <a:lstStyle/>
          <a:p>
            <a:pPr eaLnBrk="0" fontAlgn="base">
              <a:spcBef>
                <a:spcPct val="0"/>
              </a:spcBef>
              <a:spcAft>
                <a:spcPct val="0"/>
              </a:spcAft>
              <a:defRPr/>
            </a:pPr>
            <a:r>
              <a:rPr lang="en-US" sz="2276" dirty="0">
                <a:solidFill>
                  <a:schemeClr val="bg1"/>
                </a:solidFill>
                <a:latin typeface="Arial"/>
              </a:rPr>
              <a:t>Measures – the numerical results of strategies undertaken  </a:t>
            </a:r>
          </a:p>
        </p:txBody>
      </p:sp>
    </p:spTree>
    <p:extLst>
      <p:ext uri="{BB962C8B-B14F-4D97-AF65-F5344CB8AC3E}">
        <p14:creationId xmlns:p14="http://schemas.microsoft.com/office/powerpoint/2010/main" val="77305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8524" y="219397"/>
            <a:ext cx="9592784" cy="792781"/>
          </a:xfrm>
          <a:prstGeom prst="rect">
            <a:avLst/>
          </a:prstGeom>
          <a:solidFill>
            <a:schemeClr val="accent4"/>
          </a:solidFill>
          <a:ln>
            <a:solidFill>
              <a:schemeClr val="tx1"/>
            </a:solidFill>
          </a:ln>
        </p:spPr>
        <p:txBody>
          <a:bodyPr wrap="square" rtlCol="0">
            <a:spAutoFit/>
          </a:bodyPr>
          <a:lstStyle/>
          <a:p>
            <a:pPr algn="ctr"/>
            <a:r>
              <a:rPr lang="en-US" sz="2276" dirty="0">
                <a:solidFill>
                  <a:schemeClr val="bg1"/>
                </a:solidFill>
              </a:rPr>
              <a:t>Vision:  </a:t>
            </a:r>
          </a:p>
          <a:p>
            <a:pPr algn="ctr"/>
            <a:r>
              <a:rPr lang="en-US" sz="2276" dirty="0">
                <a:solidFill>
                  <a:schemeClr val="bg1"/>
                </a:solidFill>
              </a:rPr>
              <a:t>(Statement)</a:t>
            </a:r>
          </a:p>
        </p:txBody>
      </p:sp>
      <p:sp>
        <p:nvSpPr>
          <p:cNvPr id="6" name="TextBox 5"/>
          <p:cNvSpPr txBox="1"/>
          <p:nvPr/>
        </p:nvSpPr>
        <p:spPr>
          <a:xfrm>
            <a:off x="539059" y="1994083"/>
            <a:ext cx="12029440" cy="1318118"/>
          </a:xfrm>
          <a:prstGeom prst="rect">
            <a:avLst/>
          </a:prstGeom>
          <a:solidFill>
            <a:schemeClr val="accent4"/>
          </a:solidFill>
          <a:ln>
            <a:solidFill>
              <a:schemeClr val="tx1"/>
            </a:solidFill>
          </a:ln>
        </p:spPr>
        <p:txBody>
          <a:bodyPr wrap="square" rtlCol="0">
            <a:spAutoFit/>
          </a:bodyPr>
          <a:lstStyle/>
          <a:p>
            <a:pPr algn="ctr"/>
            <a:r>
              <a:rPr lang="en-US" sz="2276" dirty="0">
                <a:solidFill>
                  <a:schemeClr val="bg1"/>
                </a:solidFill>
              </a:rPr>
              <a:t>Mission:</a:t>
            </a:r>
          </a:p>
          <a:p>
            <a:pPr algn="ctr">
              <a:spcBef>
                <a:spcPct val="50000"/>
              </a:spcBef>
            </a:pPr>
            <a:r>
              <a:rPr lang="en-US" sz="2276" dirty="0">
                <a:solidFill>
                  <a:schemeClr val="bg1"/>
                </a:solidFill>
              </a:rPr>
              <a:t>Develop and sustain a long-standing, authentic relationship, with consumers, customers and distributor / broker.</a:t>
            </a:r>
          </a:p>
        </p:txBody>
      </p:sp>
      <p:sp>
        <p:nvSpPr>
          <p:cNvPr id="7" name="Content Placeholder 4"/>
          <p:cNvSpPr txBox="1">
            <a:spLocks/>
          </p:cNvSpPr>
          <p:nvPr/>
        </p:nvSpPr>
        <p:spPr>
          <a:xfrm>
            <a:off x="539060" y="3312203"/>
            <a:ext cx="2969783" cy="2098453"/>
          </a:xfrm>
          <a:prstGeom prst="rect">
            <a:avLst/>
          </a:prstGeom>
          <a:ln>
            <a:solidFill>
              <a:srgbClr val="000000"/>
            </a:solidFill>
          </a:ln>
        </p:spPr>
        <p:txBody>
          <a:bodyPr vert="horz" lIns="130048" tIns="65024" rIns="130048" bIns="65024"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276" dirty="0">
                <a:solidFill>
                  <a:schemeClr val="bg1"/>
                </a:solidFill>
              </a:rPr>
              <a:t>Imperative:1</a:t>
            </a:r>
          </a:p>
          <a:p>
            <a:pPr marL="0" indent="0" algn="ctr">
              <a:buNone/>
            </a:pPr>
            <a:r>
              <a:rPr lang="en-US" sz="2276" dirty="0">
                <a:solidFill>
                  <a:schemeClr val="bg1"/>
                </a:solidFill>
              </a:rPr>
              <a:t>Build an Emotional connection with Consumers</a:t>
            </a:r>
            <a:endParaRPr lang="en-US" sz="2276" i="1" dirty="0">
              <a:solidFill>
                <a:schemeClr val="bg1"/>
              </a:solidFill>
            </a:endParaRPr>
          </a:p>
        </p:txBody>
      </p:sp>
      <p:sp>
        <p:nvSpPr>
          <p:cNvPr id="8" name="Content Placeholder 4"/>
          <p:cNvSpPr txBox="1">
            <a:spLocks/>
          </p:cNvSpPr>
          <p:nvPr/>
        </p:nvSpPr>
        <p:spPr>
          <a:xfrm>
            <a:off x="3705132" y="3312202"/>
            <a:ext cx="2851457" cy="2098452"/>
          </a:xfrm>
          <a:prstGeom prst="rect">
            <a:avLst/>
          </a:prstGeom>
          <a:ln>
            <a:solidFill>
              <a:srgbClr val="000000"/>
            </a:solidFill>
          </a:ln>
        </p:spPr>
        <p:txBody>
          <a:bodyPr vert="horz" lIns="130048" tIns="65024" rIns="130048" bIns="65024"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276" dirty="0">
                <a:solidFill>
                  <a:schemeClr val="bg1"/>
                </a:solidFill>
              </a:rPr>
              <a:t>Imperative:2</a:t>
            </a:r>
          </a:p>
          <a:p>
            <a:pPr marL="0" indent="0" algn="ctr">
              <a:buNone/>
            </a:pPr>
            <a:r>
              <a:rPr lang="en-US" sz="2276" dirty="0">
                <a:solidFill>
                  <a:schemeClr val="bg1"/>
                </a:solidFill>
              </a:rPr>
              <a:t>Customize our go to market approach</a:t>
            </a:r>
            <a:endParaRPr lang="en-US" sz="2276" i="1" dirty="0">
              <a:solidFill>
                <a:schemeClr val="bg1"/>
              </a:solidFill>
            </a:endParaRPr>
          </a:p>
          <a:p>
            <a:pPr marL="0" indent="0" algn="ctr">
              <a:buNone/>
            </a:pPr>
            <a:endParaRPr lang="en-US" sz="2276" i="1" dirty="0">
              <a:solidFill>
                <a:schemeClr val="tx2">
                  <a:lumMod val="75000"/>
                  <a:lumOff val="25000"/>
                </a:schemeClr>
              </a:solidFill>
            </a:endParaRPr>
          </a:p>
        </p:txBody>
      </p:sp>
      <p:sp>
        <p:nvSpPr>
          <p:cNvPr id="9" name="Content Placeholder 4"/>
          <p:cNvSpPr txBox="1">
            <a:spLocks/>
          </p:cNvSpPr>
          <p:nvPr/>
        </p:nvSpPr>
        <p:spPr>
          <a:xfrm>
            <a:off x="6702784" y="3312201"/>
            <a:ext cx="2940398" cy="2122990"/>
          </a:xfrm>
          <a:prstGeom prst="rect">
            <a:avLst/>
          </a:prstGeom>
          <a:ln>
            <a:solidFill>
              <a:srgbClr val="000000"/>
            </a:solidFill>
          </a:ln>
        </p:spPr>
        <p:txBody>
          <a:bodyPr vert="horz" lIns="130048" tIns="65024" rIns="130048" bIns="65024"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276" dirty="0">
                <a:solidFill>
                  <a:schemeClr val="bg1"/>
                </a:solidFill>
              </a:rPr>
              <a:t>Imperative:3</a:t>
            </a:r>
          </a:p>
          <a:p>
            <a:pPr marL="0" indent="0" algn="ctr">
              <a:buNone/>
            </a:pPr>
            <a:r>
              <a:rPr lang="en-US" sz="2276" dirty="0">
                <a:solidFill>
                  <a:schemeClr val="bg1"/>
                </a:solidFill>
              </a:rPr>
              <a:t>Renovate &amp; Innovate to Differentiate our Offer</a:t>
            </a:r>
            <a:endParaRPr lang="en-US" sz="2276" i="1" dirty="0">
              <a:solidFill>
                <a:schemeClr val="bg1"/>
              </a:solidFill>
            </a:endParaRPr>
          </a:p>
        </p:txBody>
      </p:sp>
      <p:sp>
        <p:nvSpPr>
          <p:cNvPr id="10" name="Content Placeholder 4"/>
          <p:cNvSpPr txBox="1">
            <a:spLocks/>
          </p:cNvSpPr>
          <p:nvPr/>
        </p:nvSpPr>
        <p:spPr>
          <a:xfrm>
            <a:off x="541869" y="5717544"/>
            <a:ext cx="2966975" cy="3164981"/>
          </a:xfrm>
          <a:prstGeom prst="rect">
            <a:avLst/>
          </a:prstGeom>
          <a:ln>
            <a:solidFill>
              <a:srgbClr val="000000"/>
            </a:solidFill>
          </a:ln>
        </p:spPr>
        <p:txBody>
          <a:bodyPr vert="horz" lIns="130048" tIns="65024" rIns="130048" bIns="65024"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844" dirty="0">
                <a:solidFill>
                  <a:schemeClr val="bg1"/>
                </a:solidFill>
              </a:rPr>
              <a:t>Actions</a:t>
            </a:r>
          </a:p>
          <a:p>
            <a:r>
              <a:rPr lang="en-US" sz="1991" dirty="0">
                <a:solidFill>
                  <a:schemeClr val="bg1"/>
                </a:solidFill>
              </a:rPr>
              <a:t>#1</a:t>
            </a:r>
          </a:p>
          <a:p>
            <a:r>
              <a:rPr lang="en-US" sz="1991" dirty="0">
                <a:solidFill>
                  <a:schemeClr val="bg1"/>
                </a:solidFill>
              </a:rPr>
              <a:t>#2</a:t>
            </a:r>
          </a:p>
          <a:p>
            <a:r>
              <a:rPr lang="en-US" sz="1991" dirty="0">
                <a:solidFill>
                  <a:schemeClr val="bg1"/>
                </a:solidFill>
              </a:rPr>
              <a:t>#3</a:t>
            </a:r>
          </a:p>
          <a:p>
            <a:pPr marL="0" indent="0">
              <a:buNone/>
            </a:pPr>
            <a:endParaRPr lang="en-US" sz="1991" i="1" dirty="0">
              <a:solidFill>
                <a:schemeClr val="tx1"/>
              </a:solidFill>
            </a:endParaRPr>
          </a:p>
        </p:txBody>
      </p:sp>
      <p:sp>
        <p:nvSpPr>
          <p:cNvPr id="11" name="Content Placeholder 4"/>
          <p:cNvSpPr txBox="1">
            <a:spLocks/>
          </p:cNvSpPr>
          <p:nvPr/>
        </p:nvSpPr>
        <p:spPr>
          <a:xfrm>
            <a:off x="3705130" y="5684481"/>
            <a:ext cx="2848649" cy="3198044"/>
          </a:xfrm>
          <a:prstGeom prst="rect">
            <a:avLst/>
          </a:prstGeom>
          <a:ln>
            <a:solidFill>
              <a:srgbClr val="000000"/>
            </a:solidFill>
          </a:ln>
        </p:spPr>
        <p:txBody>
          <a:bodyPr vert="horz" lIns="130048" tIns="65024" rIns="130048" bIns="65024"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844" dirty="0">
                <a:solidFill>
                  <a:schemeClr val="bg1"/>
                </a:solidFill>
              </a:rPr>
              <a:t>Actions</a:t>
            </a:r>
          </a:p>
          <a:p>
            <a:r>
              <a:rPr lang="en-US" sz="1991" i="1" dirty="0">
                <a:solidFill>
                  <a:schemeClr val="bg1"/>
                </a:solidFill>
              </a:rPr>
              <a:t>#1</a:t>
            </a:r>
          </a:p>
          <a:p>
            <a:r>
              <a:rPr lang="en-US" sz="1991" i="1" dirty="0">
                <a:solidFill>
                  <a:schemeClr val="bg1"/>
                </a:solidFill>
              </a:rPr>
              <a:t> #2</a:t>
            </a:r>
          </a:p>
          <a:p>
            <a:r>
              <a:rPr lang="en-US" sz="1991" i="1" dirty="0">
                <a:solidFill>
                  <a:schemeClr val="bg1"/>
                </a:solidFill>
              </a:rPr>
              <a:t>#3</a:t>
            </a:r>
          </a:p>
          <a:p>
            <a:endParaRPr lang="en-US" sz="1991" i="1" dirty="0">
              <a:solidFill>
                <a:schemeClr val="bg1"/>
              </a:solidFill>
            </a:endParaRPr>
          </a:p>
          <a:p>
            <a:endParaRPr lang="en-US" sz="1991" i="1" dirty="0">
              <a:solidFill>
                <a:schemeClr val="tx1"/>
              </a:solidFill>
            </a:endParaRPr>
          </a:p>
        </p:txBody>
      </p:sp>
      <p:sp>
        <p:nvSpPr>
          <p:cNvPr id="13" name="Content Placeholder 4"/>
          <p:cNvSpPr txBox="1">
            <a:spLocks/>
          </p:cNvSpPr>
          <p:nvPr/>
        </p:nvSpPr>
        <p:spPr>
          <a:xfrm>
            <a:off x="9741355" y="3332647"/>
            <a:ext cx="2940398" cy="2122990"/>
          </a:xfrm>
          <a:prstGeom prst="rect">
            <a:avLst/>
          </a:prstGeom>
          <a:ln>
            <a:solidFill>
              <a:srgbClr val="000000"/>
            </a:solidFill>
          </a:ln>
        </p:spPr>
        <p:txBody>
          <a:bodyPr vert="horz" lIns="130048" tIns="65024" rIns="130048" bIns="65024" rtlCol="0">
            <a:no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276" dirty="0">
                <a:solidFill>
                  <a:schemeClr val="bg1"/>
                </a:solidFill>
              </a:rPr>
              <a:t>Imperative:4</a:t>
            </a:r>
          </a:p>
          <a:p>
            <a:pPr marL="0" indent="0" algn="ctr">
              <a:buNone/>
            </a:pPr>
            <a:r>
              <a:rPr lang="en-US" sz="2276" dirty="0">
                <a:solidFill>
                  <a:schemeClr val="bg1"/>
                </a:solidFill>
              </a:rPr>
              <a:t>Empower our organization to be Resilient and Responsive</a:t>
            </a:r>
            <a:endParaRPr lang="en-US" sz="2276" i="1" dirty="0">
              <a:solidFill>
                <a:schemeClr val="bg1"/>
              </a:solidFill>
            </a:endParaRPr>
          </a:p>
        </p:txBody>
      </p:sp>
      <p:sp>
        <p:nvSpPr>
          <p:cNvPr id="15" name="Content Placeholder 4"/>
          <p:cNvSpPr txBox="1">
            <a:spLocks/>
          </p:cNvSpPr>
          <p:nvPr/>
        </p:nvSpPr>
        <p:spPr>
          <a:xfrm>
            <a:off x="6770526" y="5667770"/>
            <a:ext cx="2848649" cy="3214754"/>
          </a:xfrm>
          <a:prstGeom prst="rect">
            <a:avLst/>
          </a:prstGeom>
          <a:ln>
            <a:solidFill>
              <a:srgbClr val="000000"/>
            </a:solidFill>
          </a:ln>
        </p:spPr>
        <p:txBody>
          <a:bodyPr vert="horz" lIns="130048" tIns="65024" rIns="130048" bIns="65024"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844" dirty="0">
                <a:solidFill>
                  <a:schemeClr val="bg1"/>
                </a:solidFill>
              </a:rPr>
              <a:t>Actions</a:t>
            </a:r>
          </a:p>
          <a:p>
            <a:r>
              <a:rPr lang="en-US" sz="1991" dirty="0">
                <a:solidFill>
                  <a:schemeClr val="bg1"/>
                </a:solidFill>
              </a:rPr>
              <a:t>#1</a:t>
            </a:r>
          </a:p>
          <a:p>
            <a:r>
              <a:rPr lang="en-US" sz="1991" dirty="0">
                <a:solidFill>
                  <a:schemeClr val="bg1"/>
                </a:solidFill>
              </a:rPr>
              <a:t>#2</a:t>
            </a:r>
          </a:p>
          <a:p>
            <a:r>
              <a:rPr lang="en-US" sz="1991" dirty="0">
                <a:solidFill>
                  <a:schemeClr val="bg1"/>
                </a:solidFill>
              </a:rPr>
              <a:t>#3</a:t>
            </a:r>
          </a:p>
          <a:p>
            <a:endParaRPr lang="en-US" sz="1991" i="1" dirty="0">
              <a:solidFill>
                <a:schemeClr val="tx1"/>
              </a:solidFill>
            </a:endParaRPr>
          </a:p>
        </p:txBody>
      </p:sp>
      <p:sp>
        <p:nvSpPr>
          <p:cNvPr id="16" name="Content Placeholder 4"/>
          <p:cNvSpPr txBox="1">
            <a:spLocks/>
          </p:cNvSpPr>
          <p:nvPr/>
        </p:nvSpPr>
        <p:spPr>
          <a:xfrm>
            <a:off x="9833103" y="5717544"/>
            <a:ext cx="2848649" cy="3214754"/>
          </a:xfrm>
          <a:prstGeom prst="rect">
            <a:avLst/>
          </a:prstGeom>
          <a:ln>
            <a:solidFill>
              <a:srgbClr val="000000"/>
            </a:solidFill>
          </a:ln>
        </p:spPr>
        <p:txBody>
          <a:bodyPr vert="horz" lIns="130048" tIns="65024" rIns="130048" bIns="65024" rtlCol="0">
            <a:normAutofit/>
          </a:bodyPr>
          <a:lst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a:lstStyle>
          <a:p>
            <a:pPr marL="0" indent="0" algn="ctr">
              <a:buNone/>
            </a:pPr>
            <a:r>
              <a:rPr lang="en-US" sz="2844" dirty="0">
                <a:solidFill>
                  <a:schemeClr val="bg1"/>
                </a:solidFill>
              </a:rPr>
              <a:t>Actions</a:t>
            </a:r>
          </a:p>
          <a:p>
            <a:r>
              <a:rPr lang="en-US" sz="1991" dirty="0">
                <a:solidFill>
                  <a:schemeClr val="bg1"/>
                </a:solidFill>
              </a:rPr>
              <a:t>#1</a:t>
            </a:r>
          </a:p>
          <a:p>
            <a:r>
              <a:rPr lang="en-US" sz="1991" dirty="0">
                <a:solidFill>
                  <a:schemeClr val="bg1"/>
                </a:solidFill>
              </a:rPr>
              <a:t>#2</a:t>
            </a:r>
          </a:p>
          <a:p>
            <a:endParaRPr lang="en-US" sz="1991" i="1" dirty="0">
              <a:solidFill>
                <a:schemeClr val="tx1"/>
              </a:solidFill>
            </a:endParaRPr>
          </a:p>
        </p:txBody>
      </p:sp>
      <p:sp>
        <p:nvSpPr>
          <p:cNvPr id="12" name="Slide Number Placeholder 4"/>
          <p:cNvSpPr>
            <a:spLocks noGrp="1"/>
          </p:cNvSpPr>
          <p:nvPr>
            <p:ph type="sldNum" sz="quarter" idx="2"/>
          </p:nvPr>
        </p:nvSpPr>
        <p:spPr>
          <a:xfrm>
            <a:off x="12420997" y="9296400"/>
            <a:ext cx="340259" cy="324306"/>
          </a:xfrm>
          <a:prstGeom prst="rect">
            <a:avLst/>
          </a:prstGeom>
        </p:spPr>
        <p:txBody>
          <a:bodyPr/>
          <a:lstStyle/>
          <a:p>
            <a:pPr algn="r">
              <a:defRPr/>
            </a:pPr>
            <a:fld id="{4A57BC44-4837-D143-BC68-72A8A36C3259}" type="slidenum">
              <a:rPr lang="en-US" sz="1138">
                <a:solidFill>
                  <a:schemeClr val="bg1"/>
                </a:solidFill>
                <a:latin typeface="Arial" panose="020B0604020202020204" pitchFamily="34" charset="0"/>
                <a:cs typeface="Arial" panose="020B0604020202020204" pitchFamily="34" charset="0"/>
              </a:rPr>
              <a:pPr algn="r">
                <a:defRPr/>
              </a:pPr>
              <a:t>5</a:t>
            </a:fld>
            <a:endParaRPr lang="en-US" sz="1138"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5591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2"/>
          </p:nvPr>
        </p:nvSpPr>
        <p:spPr/>
        <p:txBody>
          <a:bodyPr/>
          <a:lstStyle/>
          <a:p>
            <a:fld id="{40FF4F82-AC63-419D-83E0-6D2209FA71B0}" type="slidenum">
              <a:rPr lang="en-US" noProof="0" smtClean="0"/>
              <a:pPr/>
              <a:t>6</a:t>
            </a:fld>
            <a:endParaRPr lang="en-US" noProof="0" dirty="0"/>
          </a:p>
        </p:txBody>
      </p:sp>
      <p:sp>
        <p:nvSpPr>
          <p:cNvPr id="2" name="Title 1"/>
          <p:cNvSpPr>
            <a:spLocks noGrp="1"/>
          </p:cNvSpPr>
          <p:nvPr>
            <p:ph type="title" idx="4294967295"/>
          </p:nvPr>
        </p:nvSpPr>
        <p:spPr>
          <a:xfrm>
            <a:off x="2837328" y="254001"/>
            <a:ext cx="9298643" cy="1127692"/>
          </a:xfrm>
        </p:spPr>
        <p:txBody>
          <a:bodyPr>
            <a:normAutofit fontScale="90000"/>
          </a:bodyPr>
          <a:lstStyle/>
          <a:p>
            <a:br>
              <a:rPr lang="en-US" sz="6700" dirty="0">
                <a:solidFill>
                  <a:schemeClr val="bg1"/>
                </a:solidFill>
              </a:rPr>
            </a:br>
            <a:r>
              <a:rPr lang="en-US" sz="6700" dirty="0">
                <a:solidFill>
                  <a:schemeClr val="bg1"/>
                </a:solidFill>
              </a:rPr>
              <a:t> Plan built around role</a:t>
            </a:r>
            <a:br>
              <a:rPr lang="en-US" dirty="0"/>
            </a:br>
            <a:endParaRPr lang="en-US" dirty="0"/>
          </a:p>
        </p:txBody>
      </p:sp>
      <p:sp>
        <p:nvSpPr>
          <p:cNvPr id="9" name="Rounded Rectangle 8"/>
          <p:cNvSpPr/>
          <p:nvPr/>
        </p:nvSpPr>
        <p:spPr>
          <a:xfrm>
            <a:off x="3767250" y="5987695"/>
            <a:ext cx="1690624" cy="1793769"/>
          </a:xfrm>
          <a:prstGeom prst="roundRect">
            <a:avLst/>
          </a:prstGeom>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are the building blocks?</a:t>
            </a:r>
          </a:p>
        </p:txBody>
      </p:sp>
      <p:sp>
        <p:nvSpPr>
          <p:cNvPr id="12" name="Rounded Rectangle 11"/>
          <p:cNvSpPr/>
          <p:nvPr/>
        </p:nvSpPr>
        <p:spPr>
          <a:xfrm>
            <a:off x="5663586" y="5987695"/>
            <a:ext cx="1690624" cy="1793769"/>
          </a:xfrm>
          <a:prstGeom prst="roundRect">
            <a:avLst/>
          </a:prstGeom>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is the action plan?</a:t>
            </a:r>
          </a:p>
        </p:txBody>
      </p:sp>
      <p:sp>
        <p:nvSpPr>
          <p:cNvPr id="13" name="Rounded Rectangle 12"/>
          <p:cNvSpPr/>
          <p:nvPr/>
        </p:nvSpPr>
        <p:spPr>
          <a:xfrm>
            <a:off x="7559922" y="5987695"/>
            <a:ext cx="1690624" cy="1793769"/>
          </a:xfrm>
          <a:prstGeom prst="roundRect">
            <a:avLst/>
          </a:prstGeom>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are the tactical initiatives?</a:t>
            </a:r>
          </a:p>
        </p:txBody>
      </p:sp>
      <p:sp>
        <p:nvSpPr>
          <p:cNvPr id="14" name="Rounded Rectangle 13"/>
          <p:cNvSpPr/>
          <p:nvPr/>
        </p:nvSpPr>
        <p:spPr>
          <a:xfrm>
            <a:off x="9456259" y="5997793"/>
            <a:ext cx="1690624" cy="1793769"/>
          </a:xfrm>
          <a:prstGeom prst="roundRect">
            <a:avLst/>
          </a:prstGeom>
          <a:solidFill>
            <a:schemeClr val="accent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Execute &amp; Measure</a:t>
            </a:r>
          </a:p>
        </p:txBody>
      </p:sp>
      <p:sp>
        <p:nvSpPr>
          <p:cNvPr id="15" name="Rounded Rectangle 14"/>
          <p:cNvSpPr/>
          <p:nvPr/>
        </p:nvSpPr>
        <p:spPr>
          <a:xfrm>
            <a:off x="9456259" y="2779219"/>
            <a:ext cx="1690624" cy="1793769"/>
          </a:xfrm>
          <a:prstGeom prst="roundRect">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is the role of (my Brand / item)?</a:t>
            </a:r>
          </a:p>
        </p:txBody>
      </p:sp>
      <p:sp>
        <p:nvSpPr>
          <p:cNvPr id="17" name="Rounded Rectangle 16"/>
          <p:cNvSpPr/>
          <p:nvPr/>
        </p:nvSpPr>
        <p:spPr>
          <a:xfrm>
            <a:off x="3698370" y="2796399"/>
            <a:ext cx="1766986" cy="1793769"/>
          </a:xfrm>
          <a:prstGeom prst="roundRect">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is the industry landscape?</a:t>
            </a:r>
          </a:p>
        </p:txBody>
      </p:sp>
      <p:sp>
        <p:nvSpPr>
          <p:cNvPr id="18" name="Rounded Rectangle 17"/>
          <p:cNvSpPr/>
          <p:nvPr/>
        </p:nvSpPr>
        <p:spPr>
          <a:xfrm>
            <a:off x="5671067" y="2796399"/>
            <a:ext cx="1690624" cy="1793769"/>
          </a:xfrm>
          <a:prstGeom prst="roundRect">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does Value look like for our audience?</a:t>
            </a:r>
          </a:p>
        </p:txBody>
      </p:sp>
      <p:sp>
        <p:nvSpPr>
          <p:cNvPr id="19" name="Rounded Rectangle 18"/>
          <p:cNvSpPr/>
          <p:nvPr/>
        </p:nvSpPr>
        <p:spPr>
          <a:xfrm>
            <a:off x="7460805" y="2796399"/>
            <a:ext cx="1938689" cy="1793769"/>
          </a:xfrm>
          <a:prstGeom prst="roundRect">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is our Desired Value Proposition?</a:t>
            </a:r>
          </a:p>
        </p:txBody>
      </p:sp>
      <p:sp>
        <p:nvSpPr>
          <p:cNvPr id="4" name="Curved Down Arrow 3"/>
          <p:cNvSpPr/>
          <p:nvPr/>
        </p:nvSpPr>
        <p:spPr>
          <a:xfrm flipH="1">
            <a:off x="8542069" y="1988087"/>
            <a:ext cx="1919599" cy="630052"/>
          </a:xfrm>
          <a:prstGeom prst="curvedDownArrow">
            <a:avLst>
              <a:gd name="adj1" fmla="val 25000"/>
              <a:gd name="adj2" fmla="val 83481"/>
              <a:gd name="adj3" fmla="val 25000"/>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3413">
              <a:solidFill>
                <a:schemeClr val="tx1"/>
              </a:solidFill>
            </a:endParaRPr>
          </a:p>
        </p:txBody>
      </p:sp>
      <p:sp>
        <p:nvSpPr>
          <p:cNvPr id="20" name="Curved Down Arrow 19"/>
          <p:cNvSpPr/>
          <p:nvPr/>
        </p:nvSpPr>
        <p:spPr>
          <a:xfrm flipH="1">
            <a:off x="6516379" y="1988085"/>
            <a:ext cx="1919599" cy="630052"/>
          </a:xfrm>
          <a:prstGeom prst="curvedDownArrow">
            <a:avLst>
              <a:gd name="adj1" fmla="val 25000"/>
              <a:gd name="adj2" fmla="val 83481"/>
              <a:gd name="adj3" fmla="val 25000"/>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3413">
              <a:solidFill>
                <a:schemeClr val="tx1"/>
              </a:solidFill>
            </a:endParaRPr>
          </a:p>
        </p:txBody>
      </p:sp>
      <p:sp>
        <p:nvSpPr>
          <p:cNvPr id="21" name="Curved Down Arrow 20"/>
          <p:cNvSpPr/>
          <p:nvPr/>
        </p:nvSpPr>
        <p:spPr>
          <a:xfrm flipH="1">
            <a:off x="4469719" y="1988087"/>
            <a:ext cx="1919599" cy="630052"/>
          </a:xfrm>
          <a:prstGeom prst="curvedDownArrow">
            <a:avLst>
              <a:gd name="adj1" fmla="val 25000"/>
              <a:gd name="adj2" fmla="val 83481"/>
              <a:gd name="adj3" fmla="val 25000"/>
            </a:avLst>
          </a:prstGeom>
          <a:solidFill>
            <a:schemeClr val="tx2"/>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sz="3413">
              <a:solidFill>
                <a:schemeClr val="tx1"/>
              </a:solidFill>
            </a:endParaRPr>
          </a:p>
        </p:txBody>
      </p:sp>
      <p:sp>
        <p:nvSpPr>
          <p:cNvPr id="22" name="Rounded Rectangle 21"/>
          <p:cNvSpPr/>
          <p:nvPr/>
        </p:nvSpPr>
        <p:spPr>
          <a:xfrm>
            <a:off x="3774732" y="4866608"/>
            <a:ext cx="7372151" cy="896885"/>
          </a:xfrm>
          <a:prstGeom prst="roundRect">
            <a:avLst/>
          </a:prstGeom>
          <a:solidFill>
            <a:schemeClr val="accent2"/>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991" dirty="0"/>
              <a:t>What is our GTM strategy?  Objectives &amp; Goals?</a:t>
            </a:r>
          </a:p>
        </p:txBody>
      </p:sp>
      <p:sp>
        <p:nvSpPr>
          <p:cNvPr id="7" name="TextBox 6"/>
          <p:cNvSpPr txBox="1"/>
          <p:nvPr/>
        </p:nvSpPr>
        <p:spPr>
          <a:xfrm>
            <a:off x="176560" y="3126093"/>
            <a:ext cx="2780336" cy="617541"/>
          </a:xfrm>
          <a:prstGeom prst="rect">
            <a:avLst/>
          </a:prstGeom>
          <a:noFill/>
        </p:spPr>
        <p:txBody>
          <a:bodyPr wrap="square" rtlCol="0">
            <a:spAutoFit/>
          </a:bodyPr>
          <a:lstStyle/>
          <a:p>
            <a:r>
              <a:rPr lang="en-US" sz="3413" dirty="0">
                <a:solidFill>
                  <a:schemeClr val="bg1"/>
                </a:solidFill>
              </a:rPr>
              <a:t>Role</a:t>
            </a:r>
          </a:p>
        </p:txBody>
      </p:sp>
      <p:sp>
        <p:nvSpPr>
          <p:cNvPr id="23" name="TextBox 22"/>
          <p:cNvSpPr txBox="1"/>
          <p:nvPr/>
        </p:nvSpPr>
        <p:spPr>
          <a:xfrm>
            <a:off x="553078" y="4881507"/>
            <a:ext cx="2780336" cy="617541"/>
          </a:xfrm>
          <a:prstGeom prst="rect">
            <a:avLst/>
          </a:prstGeom>
          <a:noFill/>
        </p:spPr>
        <p:txBody>
          <a:bodyPr wrap="square" rtlCol="0">
            <a:spAutoFit/>
          </a:bodyPr>
          <a:lstStyle/>
          <a:p>
            <a:r>
              <a:rPr lang="en-US" sz="3413" dirty="0">
                <a:solidFill>
                  <a:schemeClr val="bg1"/>
                </a:solidFill>
              </a:rPr>
              <a:t>Strategy</a:t>
            </a:r>
          </a:p>
        </p:txBody>
      </p:sp>
      <p:sp>
        <p:nvSpPr>
          <p:cNvPr id="24" name="TextBox 23"/>
          <p:cNvSpPr txBox="1"/>
          <p:nvPr/>
        </p:nvSpPr>
        <p:spPr>
          <a:xfrm>
            <a:off x="553078" y="6435064"/>
            <a:ext cx="2780336" cy="1142749"/>
          </a:xfrm>
          <a:prstGeom prst="rect">
            <a:avLst/>
          </a:prstGeom>
          <a:noFill/>
        </p:spPr>
        <p:txBody>
          <a:bodyPr wrap="square" rtlCol="0">
            <a:spAutoFit/>
          </a:bodyPr>
          <a:lstStyle/>
          <a:p>
            <a:r>
              <a:rPr lang="en-US" sz="3413" dirty="0">
                <a:solidFill>
                  <a:schemeClr val="bg1"/>
                </a:solidFill>
              </a:rPr>
              <a:t>Operational</a:t>
            </a:r>
            <a:r>
              <a:rPr lang="en-US" sz="3413" dirty="0"/>
              <a:t> Plan</a:t>
            </a:r>
          </a:p>
        </p:txBody>
      </p:sp>
    </p:spTree>
    <p:extLst>
      <p:ext uri="{BB962C8B-B14F-4D97-AF65-F5344CB8AC3E}">
        <p14:creationId xmlns:p14="http://schemas.microsoft.com/office/powerpoint/2010/main" val="39131119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P spid="14" grpId="0" animBg="1"/>
      <p:bldP spid="17" grpId="0" animBg="1"/>
      <p:bldP spid="18" grpId="0" animBg="1"/>
      <p:bldP spid="19" grpId="0" animBg="1"/>
      <p:bldP spid="4" grpId="0" animBg="1"/>
      <p:bldP spid="20" grpId="0" animBg="1"/>
      <p:bldP spid="21" grpId="0" animBg="1"/>
      <p:bldP spid="22" grpId="0" animBg="1"/>
      <p:bldP spid="7"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2"/>
          </p:nvPr>
        </p:nvSpPr>
        <p:spPr/>
        <p:txBody>
          <a:bodyPr/>
          <a:lstStyle/>
          <a:p>
            <a:fld id="{40FF4F82-AC63-419D-83E0-6D2209FA71B0}" type="slidenum">
              <a:rPr lang="en-US" noProof="0" smtClean="0"/>
              <a:pPr/>
              <a:t>7</a:t>
            </a:fld>
            <a:endParaRPr lang="en-US" noProof="0" dirty="0"/>
          </a:p>
        </p:txBody>
      </p:sp>
      <p:sp>
        <p:nvSpPr>
          <p:cNvPr id="2" name="Title 1"/>
          <p:cNvSpPr>
            <a:spLocks noGrp="1"/>
          </p:cNvSpPr>
          <p:nvPr>
            <p:ph type="title" idx="4294967295"/>
          </p:nvPr>
        </p:nvSpPr>
        <p:spPr>
          <a:xfrm>
            <a:off x="2696134" y="254000"/>
            <a:ext cx="9715501" cy="1593013"/>
          </a:xfrm>
        </p:spPr>
        <p:txBody>
          <a:bodyPr>
            <a:normAutofit fontScale="90000"/>
          </a:bodyPr>
          <a:lstStyle/>
          <a:p>
            <a:pPr>
              <a:spcBef>
                <a:spcPct val="20000"/>
              </a:spcBef>
              <a:spcAft>
                <a:spcPts val="853"/>
              </a:spcAft>
            </a:pPr>
            <a:r>
              <a:rPr lang="en-US" sz="6700" dirty="0">
                <a:solidFill>
                  <a:schemeClr val="bg1"/>
                </a:solidFill>
              </a:rPr>
              <a:t>Desired Value Proposition</a:t>
            </a:r>
            <a:br>
              <a:rPr lang="en-US" dirty="0"/>
            </a:br>
            <a:r>
              <a:rPr lang="en-US" sz="2844" i="1" dirty="0">
                <a:solidFill>
                  <a:schemeClr val="bg2"/>
                </a:solidFill>
              </a:rPr>
              <a:t>Value Proposition Evaluation</a:t>
            </a:r>
            <a:endParaRPr lang="en-US" i="1" dirty="0">
              <a:solidFill>
                <a:schemeClr val="bg2"/>
              </a:solidFill>
            </a:endParaRPr>
          </a:p>
        </p:txBody>
      </p:sp>
      <p:sp>
        <p:nvSpPr>
          <p:cNvPr id="3" name="Rounded Rectangle 2"/>
          <p:cNvSpPr/>
          <p:nvPr/>
        </p:nvSpPr>
        <p:spPr>
          <a:xfrm>
            <a:off x="528320" y="2839381"/>
            <a:ext cx="3169920" cy="975360"/>
          </a:xfrm>
          <a:prstGeom prst="roundRect">
            <a:avLst/>
          </a:prstGeom>
          <a:solidFill>
            <a:srgbClr val="C00000"/>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1" dirty="0">
                <a:solidFill>
                  <a:schemeClr val="bg1"/>
                </a:solidFill>
              </a:rPr>
              <a:t>Operational Efficiency / Cost Leadership</a:t>
            </a:r>
          </a:p>
        </p:txBody>
      </p:sp>
      <p:sp>
        <p:nvSpPr>
          <p:cNvPr id="6" name="Rounded Rectangle 5"/>
          <p:cNvSpPr/>
          <p:nvPr/>
        </p:nvSpPr>
        <p:spPr>
          <a:xfrm>
            <a:off x="528320" y="4064000"/>
            <a:ext cx="3169920" cy="975360"/>
          </a:xfrm>
          <a:prstGeom prst="roundRect">
            <a:avLst/>
          </a:prstGeom>
          <a:solidFill>
            <a:srgbClr val="AC8300"/>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1" dirty="0">
                <a:solidFill>
                  <a:schemeClr val="bg1"/>
                </a:solidFill>
              </a:rPr>
              <a:t>Product  / Service Leadership  &amp; Innovation</a:t>
            </a:r>
          </a:p>
        </p:txBody>
      </p:sp>
      <p:sp>
        <p:nvSpPr>
          <p:cNvPr id="7" name="Rounded Rectangle 6"/>
          <p:cNvSpPr/>
          <p:nvPr/>
        </p:nvSpPr>
        <p:spPr>
          <a:xfrm>
            <a:off x="528320" y="5436055"/>
            <a:ext cx="3169920" cy="975360"/>
          </a:xfrm>
          <a:prstGeom prst="roundRect">
            <a:avLst/>
          </a:prstGeom>
          <a:solidFill>
            <a:srgbClr val="0B9D8C"/>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1" dirty="0">
                <a:solidFill>
                  <a:schemeClr val="bg1"/>
                </a:solidFill>
              </a:rPr>
              <a:t>Customer Intimacy / Solutions</a:t>
            </a:r>
          </a:p>
        </p:txBody>
      </p:sp>
      <p:sp>
        <p:nvSpPr>
          <p:cNvPr id="14" name="Rounded Rectangle 13"/>
          <p:cNvSpPr/>
          <p:nvPr/>
        </p:nvSpPr>
        <p:spPr>
          <a:xfrm>
            <a:off x="528320" y="6719147"/>
            <a:ext cx="3169920" cy="975360"/>
          </a:xfrm>
          <a:prstGeom prst="roundRect">
            <a:avLst/>
          </a:prstGeom>
          <a:solidFill>
            <a:srgbClr val="E4500E"/>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1" dirty="0">
                <a:solidFill>
                  <a:schemeClr val="bg1"/>
                </a:solidFill>
              </a:rPr>
              <a:t>Market Share Leveraging </a:t>
            </a:r>
          </a:p>
        </p:txBody>
      </p:sp>
      <p:graphicFrame>
        <p:nvGraphicFramePr>
          <p:cNvPr id="24" name="Table 23"/>
          <p:cNvGraphicFramePr>
            <a:graphicFrameLocks noGrp="1"/>
          </p:cNvGraphicFramePr>
          <p:nvPr>
            <p:extLst/>
          </p:nvPr>
        </p:nvGraphicFramePr>
        <p:xfrm>
          <a:off x="4343062" y="2655147"/>
          <a:ext cx="6476392" cy="5169408"/>
        </p:xfrm>
        <a:graphic>
          <a:graphicData uri="http://schemas.openxmlformats.org/drawingml/2006/table">
            <a:tbl>
              <a:tblPr>
                <a:tableStyleId>{D7AC3CCA-C797-4891-BE02-D94E43425B78}</a:tableStyleId>
              </a:tblPr>
              <a:tblGrid>
                <a:gridCol w="1619098">
                  <a:extLst>
                    <a:ext uri="{9D8B030D-6E8A-4147-A177-3AD203B41FA5}">
                      <a16:colId xmlns:a16="http://schemas.microsoft.com/office/drawing/2014/main" val="20000"/>
                    </a:ext>
                  </a:extLst>
                </a:gridCol>
                <a:gridCol w="1619098">
                  <a:extLst>
                    <a:ext uri="{9D8B030D-6E8A-4147-A177-3AD203B41FA5}">
                      <a16:colId xmlns:a16="http://schemas.microsoft.com/office/drawing/2014/main" val="20001"/>
                    </a:ext>
                  </a:extLst>
                </a:gridCol>
                <a:gridCol w="1619098">
                  <a:extLst>
                    <a:ext uri="{9D8B030D-6E8A-4147-A177-3AD203B41FA5}">
                      <a16:colId xmlns:a16="http://schemas.microsoft.com/office/drawing/2014/main" val="20002"/>
                    </a:ext>
                  </a:extLst>
                </a:gridCol>
                <a:gridCol w="1619098">
                  <a:extLst>
                    <a:ext uri="{9D8B030D-6E8A-4147-A177-3AD203B41FA5}">
                      <a16:colId xmlns:a16="http://schemas.microsoft.com/office/drawing/2014/main" val="20003"/>
                    </a:ext>
                  </a:extLst>
                </a:gridCol>
              </a:tblGrid>
              <a:tr h="1292352">
                <a:tc>
                  <a:txBody>
                    <a:bodyPr/>
                    <a:lstStyle/>
                    <a:p>
                      <a:endParaRPr lang="en-US" sz="2300" dirty="0"/>
                    </a:p>
                  </a:txBody>
                  <a:tcPr marL="130048" marR="130048" marT="65024" marB="65024"/>
                </a:tc>
                <a:tc>
                  <a:txBody>
                    <a:bodyPr/>
                    <a:lstStyle/>
                    <a:p>
                      <a:endParaRPr lang="en-US" sz="2300"/>
                    </a:p>
                  </a:txBody>
                  <a:tcPr marL="130048" marR="130048" marT="65024" marB="65024"/>
                </a:tc>
                <a:tc>
                  <a:txBody>
                    <a:bodyPr/>
                    <a:lstStyle/>
                    <a:p>
                      <a:endParaRPr lang="en-US" sz="2300"/>
                    </a:p>
                  </a:txBody>
                  <a:tcPr marL="130048" marR="130048" marT="65024" marB="65024"/>
                </a:tc>
                <a:tc>
                  <a:txBody>
                    <a:bodyPr/>
                    <a:lstStyle/>
                    <a:p>
                      <a:endParaRPr lang="en-US" sz="2300" dirty="0"/>
                    </a:p>
                  </a:txBody>
                  <a:tcPr marL="130048" marR="130048" marT="65024" marB="65024"/>
                </a:tc>
                <a:extLst>
                  <a:ext uri="{0D108BD9-81ED-4DB2-BD59-A6C34878D82A}">
                    <a16:rowId xmlns:a16="http://schemas.microsoft.com/office/drawing/2014/main" val="10000"/>
                  </a:ext>
                </a:extLst>
              </a:tr>
              <a:tr h="1292352">
                <a:tc>
                  <a:txBody>
                    <a:bodyPr/>
                    <a:lstStyle/>
                    <a:p>
                      <a:endParaRPr lang="en-US" sz="2300"/>
                    </a:p>
                  </a:txBody>
                  <a:tcPr marL="130048" marR="130048" marT="65024" marB="65024"/>
                </a:tc>
                <a:tc>
                  <a:txBody>
                    <a:bodyPr/>
                    <a:lstStyle/>
                    <a:p>
                      <a:endParaRPr lang="en-US" sz="2300"/>
                    </a:p>
                  </a:txBody>
                  <a:tcPr marL="130048" marR="130048" marT="65024" marB="65024"/>
                </a:tc>
                <a:tc>
                  <a:txBody>
                    <a:bodyPr/>
                    <a:lstStyle/>
                    <a:p>
                      <a:endParaRPr lang="en-US" sz="2300"/>
                    </a:p>
                  </a:txBody>
                  <a:tcPr marL="130048" marR="130048" marT="65024" marB="65024"/>
                </a:tc>
                <a:tc>
                  <a:txBody>
                    <a:bodyPr/>
                    <a:lstStyle/>
                    <a:p>
                      <a:endParaRPr lang="en-US" sz="2300" dirty="0"/>
                    </a:p>
                  </a:txBody>
                  <a:tcPr marL="130048" marR="130048" marT="65024" marB="65024"/>
                </a:tc>
                <a:extLst>
                  <a:ext uri="{0D108BD9-81ED-4DB2-BD59-A6C34878D82A}">
                    <a16:rowId xmlns:a16="http://schemas.microsoft.com/office/drawing/2014/main" val="10001"/>
                  </a:ext>
                </a:extLst>
              </a:tr>
              <a:tr h="1292352">
                <a:tc>
                  <a:txBody>
                    <a:bodyPr/>
                    <a:lstStyle/>
                    <a:p>
                      <a:endParaRPr lang="en-US" sz="2300" dirty="0"/>
                    </a:p>
                  </a:txBody>
                  <a:tcPr marL="130048" marR="130048" marT="65024" marB="65024"/>
                </a:tc>
                <a:tc>
                  <a:txBody>
                    <a:bodyPr/>
                    <a:lstStyle/>
                    <a:p>
                      <a:endParaRPr lang="en-US" sz="2300"/>
                    </a:p>
                  </a:txBody>
                  <a:tcPr marL="130048" marR="130048" marT="65024" marB="65024"/>
                </a:tc>
                <a:tc>
                  <a:txBody>
                    <a:bodyPr/>
                    <a:lstStyle/>
                    <a:p>
                      <a:endParaRPr lang="en-US" sz="2300"/>
                    </a:p>
                  </a:txBody>
                  <a:tcPr marL="130048" marR="130048" marT="65024" marB="65024"/>
                </a:tc>
                <a:tc>
                  <a:txBody>
                    <a:bodyPr/>
                    <a:lstStyle/>
                    <a:p>
                      <a:endParaRPr lang="en-US" sz="2300" dirty="0"/>
                    </a:p>
                  </a:txBody>
                  <a:tcPr marL="130048" marR="130048" marT="65024" marB="65024"/>
                </a:tc>
                <a:extLst>
                  <a:ext uri="{0D108BD9-81ED-4DB2-BD59-A6C34878D82A}">
                    <a16:rowId xmlns:a16="http://schemas.microsoft.com/office/drawing/2014/main" val="10002"/>
                  </a:ext>
                </a:extLst>
              </a:tr>
              <a:tr h="1292352">
                <a:tc>
                  <a:txBody>
                    <a:bodyPr/>
                    <a:lstStyle/>
                    <a:p>
                      <a:endParaRPr lang="en-US" sz="2300" dirty="0"/>
                    </a:p>
                  </a:txBody>
                  <a:tcPr marL="130048" marR="130048" marT="65024" marB="65024"/>
                </a:tc>
                <a:tc>
                  <a:txBody>
                    <a:bodyPr/>
                    <a:lstStyle/>
                    <a:p>
                      <a:endParaRPr lang="en-US" sz="2300"/>
                    </a:p>
                  </a:txBody>
                  <a:tcPr marL="130048" marR="130048" marT="65024" marB="65024"/>
                </a:tc>
                <a:tc>
                  <a:txBody>
                    <a:bodyPr/>
                    <a:lstStyle/>
                    <a:p>
                      <a:endParaRPr lang="en-US" sz="2300" dirty="0"/>
                    </a:p>
                  </a:txBody>
                  <a:tcPr marL="130048" marR="130048" marT="65024" marB="65024"/>
                </a:tc>
                <a:tc>
                  <a:txBody>
                    <a:bodyPr/>
                    <a:lstStyle/>
                    <a:p>
                      <a:endParaRPr lang="en-US" sz="2300" dirty="0"/>
                    </a:p>
                  </a:txBody>
                  <a:tcPr marL="130048" marR="130048" marT="65024" marB="65024"/>
                </a:tc>
                <a:extLst>
                  <a:ext uri="{0D108BD9-81ED-4DB2-BD59-A6C34878D82A}">
                    <a16:rowId xmlns:a16="http://schemas.microsoft.com/office/drawing/2014/main" val="10003"/>
                  </a:ext>
                </a:extLst>
              </a:tr>
            </a:tbl>
          </a:graphicData>
        </a:graphic>
      </p:graphicFrame>
      <p:sp>
        <p:nvSpPr>
          <p:cNvPr id="32" name="Rounded Rectangle 31"/>
          <p:cNvSpPr/>
          <p:nvPr/>
        </p:nvSpPr>
        <p:spPr>
          <a:xfrm>
            <a:off x="1966522" y="7945441"/>
            <a:ext cx="10546039" cy="794578"/>
          </a:xfrm>
          <a:prstGeom prst="roundRect">
            <a:avLst/>
          </a:prstGeom>
          <a:solidFill>
            <a:schemeClr val="bg2">
              <a:lumMod val="50000"/>
            </a:schemeClr>
          </a:solid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1" dirty="0"/>
              <a:t>Why are we choosing this type of value proposition? How well does it differentiate us? Does this align with the issues we are addressing for retailers?</a:t>
            </a:r>
          </a:p>
        </p:txBody>
      </p:sp>
      <p:sp>
        <p:nvSpPr>
          <p:cNvPr id="23" name="Rectangle 22"/>
          <p:cNvSpPr/>
          <p:nvPr/>
        </p:nvSpPr>
        <p:spPr>
          <a:xfrm>
            <a:off x="11203094" y="1977136"/>
            <a:ext cx="1680468" cy="1300480"/>
          </a:xfrm>
          <a:prstGeom prst="rect">
            <a:avLst/>
          </a:prstGeom>
          <a:pattFill>
            <a:fgClr>
              <a:srgbClr val="FFFFFF"/>
            </a:fgClr>
            <a:bgClr>
              <a:srgbClr val="FFFFFF"/>
            </a:bgClr>
          </a:pattFill>
          <a:ln w="1270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7" dirty="0">
                <a:solidFill>
                  <a:srgbClr val="FF0000"/>
                </a:solidFill>
              </a:rPr>
              <a:t>Manufacturer or Brand or Family  of Products?</a:t>
            </a:r>
          </a:p>
        </p:txBody>
      </p:sp>
      <p:sp>
        <p:nvSpPr>
          <p:cNvPr id="4" name="TextBox 3"/>
          <p:cNvSpPr txBox="1"/>
          <p:nvPr/>
        </p:nvSpPr>
        <p:spPr>
          <a:xfrm flipH="1">
            <a:off x="4343062" y="2271408"/>
            <a:ext cx="1577470" cy="3488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1600" dirty="0">
                <a:solidFill>
                  <a:schemeClr val="bg1"/>
                </a:solidFill>
              </a:rPr>
              <a:t>Competitor #1</a:t>
            </a:r>
            <a:endParaRPr kumimoji="0" lang="en-US" sz="1600" b="1" i="0" u="none" strike="noStrike" cap="none" spc="0" normalizeH="0" baseline="0" dirty="0">
              <a:ln>
                <a:noFill/>
              </a:ln>
              <a:solidFill>
                <a:schemeClr val="bg1"/>
              </a:solidFill>
              <a:effectLst/>
              <a:uFillTx/>
              <a:sym typeface="Helvetica Neue"/>
            </a:endParaRPr>
          </a:p>
        </p:txBody>
      </p:sp>
      <p:sp>
        <p:nvSpPr>
          <p:cNvPr id="25" name="TextBox 24"/>
          <p:cNvSpPr txBox="1"/>
          <p:nvPr/>
        </p:nvSpPr>
        <p:spPr>
          <a:xfrm flipH="1">
            <a:off x="5967913" y="2262436"/>
            <a:ext cx="1577470" cy="3488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1600" dirty="0">
                <a:solidFill>
                  <a:schemeClr val="bg1"/>
                </a:solidFill>
              </a:rPr>
              <a:t>Competitor #2</a:t>
            </a:r>
            <a:endParaRPr kumimoji="0" lang="en-US" sz="1600" b="1" i="0" u="none" strike="noStrike" cap="none" spc="0" normalizeH="0" baseline="0" dirty="0">
              <a:ln>
                <a:noFill/>
              </a:ln>
              <a:solidFill>
                <a:schemeClr val="bg1"/>
              </a:solidFill>
              <a:effectLst/>
              <a:uFillTx/>
              <a:sym typeface="Helvetica Neue"/>
            </a:endParaRPr>
          </a:p>
        </p:txBody>
      </p:sp>
      <p:sp>
        <p:nvSpPr>
          <p:cNvPr id="26" name="TextBox 25"/>
          <p:cNvSpPr txBox="1"/>
          <p:nvPr/>
        </p:nvSpPr>
        <p:spPr>
          <a:xfrm flipH="1">
            <a:off x="7572604" y="2280364"/>
            <a:ext cx="1577470" cy="3488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1600" dirty="0">
                <a:solidFill>
                  <a:schemeClr val="bg1"/>
                </a:solidFill>
              </a:rPr>
              <a:t>Competitor #3</a:t>
            </a:r>
            <a:endParaRPr kumimoji="0" lang="en-US" sz="1600" b="1" i="0" u="none" strike="noStrike" cap="none" spc="0" normalizeH="0" baseline="0" dirty="0">
              <a:ln>
                <a:noFill/>
              </a:ln>
              <a:solidFill>
                <a:schemeClr val="bg1"/>
              </a:solidFill>
              <a:effectLst/>
              <a:uFillTx/>
              <a:sym typeface="Helvetica Neue"/>
            </a:endParaRPr>
          </a:p>
        </p:txBody>
      </p:sp>
      <p:sp>
        <p:nvSpPr>
          <p:cNvPr id="30" name="TextBox 29"/>
          <p:cNvSpPr txBox="1"/>
          <p:nvPr/>
        </p:nvSpPr>
        <p:spPr>
          <a:xfrm flipH="1">
            <a:off x="9237794" y="2114680"/>
            <a:ext cx="1577470" cy="595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600" b="1" i="0" u="none" strike="noStrike" cap="none" spc="0" normalizeH="0" baseline="0" dirty="0">
                <a:ln>
                  <a:noFill/>
                </a:ln>
                <a:solidFill>
                  <a:schemeClr val="bg1"/>
                </a:solidFill>
                <a:effectLst/>
                <a:uFillTx/>
                <a:sym typeface="Helvetica Neue"/>
              </a:rPr>
              <a:t>My Brand / Company</a:t>
            </a:r>
          </a:p>
        </p:txBody>
      </p:sp>
      <p:sp>
        <p:nvSpPr>
          <p:cNvPr id="8" name="TextBox 7"/>
          <p:cNvSpPr txBox="1"/>
          <p:nvPr/>
        </p:nvSpPr>
        <p:spPr>
          <a:xfrm>
            <a:off x="618565" y="1910821"/>
            <a:ext cx="2918011"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Value Proposition Pillar</a:t>
            </a:r>
            <a:r>
              <a:rPr kumimoji="0" lang="en-US" sz="2400" b="1" i="0" u="none" strike="noStrike" cap="none" spc="0" normalizeH="0" dirty="0">
                <a:ln>
                  <a:noFill/>
                </a:ln>
                <a:solidFill>
                  <a:schemeClr val="bg1"/>
                </a:solidFill>
                <a:effectLst/>
                <a:uFillTx/>
                <a:latin typeface="Helvetica Neue"/>
                <a:ea typeface="Helvetica Neue"/>
                <a:cs typeface="Helvetica Neue"/>
                <a:sym typeface="Helvetica Neue"/>
              </a:rPr>
              <a:t> Examples:</a:t>
            </a:r>
            <a:r>
              <a:rPr kumimoji="0" lang="en-US" sz="2400" b="1" i="0" u="none" strike="noStrike" cap="none" spc="0" normalizeH="0" baseline="0" dirty="0">
                <a:ln>
                  <a:noFill/>
                </a:ln>
                <a:solidFill>
                  <a:srgbClr val="FFFFFF"/>
                </a:solidFill>
                <a:effectLst/>
                <a:uFillTx/>
                <a:latin typeface="Helvetica Neue"/>
                <a:ea typeface="Helvetica Neue"/>
                <a:cs typeface="Helvetica Neue"/>
                <a:sym typeface="Helvetica Neue"/>
              </a:rPr>
              <a:t>:</a:t>
            </a:r>
          </a:p>
        </p:txBody>
      </p:sp>
    </p:spTree>
    <p:extLst>
      <p:ext uri="{BB962C8B-B14F-4D97-AF65-F5344CB8AC3E}">
        <p14:creationId xmlns:p14="http://schemas.microsoft.com/office/powerpoint/2010/main" val="1362137223"/>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2"/>
          </p:nvPr>
        </p:nvSpPr>
        <p:spPr/>
        <p:txBody>
          <a:bodyPr/>
          <a:lstStyle/>
          <a:p>
            <a:fld id="{40FF4F82-AC63-419D-83E0-6D2209FA71B0}" type="slidenum">
              <a:rPr lang="en-US" noProof="0" smtClean="0"/>
              <a:pPr/>
              <a:t>8</a:t>
            </a:fld>
            <a:endParaRPr lang="en-US" noProof="0" dirty="0"/>
          </a:p>
        </p:txBody>
      </p:sp>
      <p:sp>
        <p:nvSpPr>
          <p:cNvPr id="2" name="Title 1"/>
          <p:cNvSpPr>
            <a:spLocks noGrp="1"/>
          </p:cNvSpPr>
          <p:nvPr>
            <p:ph type="title" idx="4294967295"/>
          </p:nvPr>
        </p:nvSpPr>
        <p:spPr>
          <a:xfrm>
            <a:off x="2844052" y="254001"/>
            <a:ext cx="9843248" cy="1581524"/>
          </a:xfrm>
        </p:spPr>
        <p:txBody>
          <a:bodyPr>
            <a:normAutofit/>
          </a:bodyPr>
          <a:lstStyle/>
          <a:p>
            <a:r>
              <a:rPr lang="en-US" sz="5400" dirty="0">
                <a:solidFill>
                  <a:schemeClr val="bg1"/>
                </a:solidFill>
              </a:rPr>
              <a:t>Desired Value Proposition</a:t>
            </a:r>
            <a:br>
              <a:rPr lang="en-US" dirty="0"/>
            </a:br>
            <a:r>
              <a:rPr lang="en-US" sz="2844" i="1" dirty="0">
                <a:solidFill>
                  <a:schemeClr val="bg2"/>
                </a:solidFill>
              </a:rPr>
              <a:t>Articulation</a:t>
            </a:r>
            <a:endParaRPr lang="en-US" i="1" dirty="0">
              <a:solidFill>
                <a:schemeClr val="bg2"/>
              </a:solidFill>
            </a:endParaRPr>
          </a:p>
        </p:txBody>
      </p:sp>
      <p:sp>
        <p:nvSpPr>
          <p:cNvPr id="8" name="TextBox 7"/>
          <p:cNvSpPr txBox="1"/>
          <p:nvPr/>
        </p:nvSpPr>
        <p:spPr>
          <a:xfrm>
            <a:off x="443754" y="2057400"/>
            <a:ext cx="12243546" cy="1077218"/>
          </a:xfrm>
          <a:prstGeom prst="rect">
            <a:avLst/>
          </a:prstGeom>
          <a:noFill/>
        </p:spPr>
        <p:txBody>
          <a:bodyPr wrap="square" rtlCol="0">
            <a:spAutoFit/>
          </a:bodyPr>
          <a:lstStyle/>
          <a:p>
            <a:pPr algn="l"/>
            <a:r>
              <a:rPr lang="en-US" sz="3200" dirty="0">
                <a:solidFill>
                  <a:schemeClr val="bg1"/>
                </a:solidFill>
              </a:rPr>
              <a:t>The core (brand / Item) value proposition to retailers is: _____________________________________________________</a:t>
            </a:r>
          </a:p>
        </p:txBody>
      </p:sp>
      <p:sp>
        <p:nvSpPr>
          <p:cNvPr id="9" name="TextBox 8"/>
          <p:cNvSpPr txBox="1"/>
          <p:nvPr/>
        </p:nvSpPr>
        <p:spPr>
          <a:xfrm>
            <a:off x="295835" y="4574880"/>
            <a:ext cx="12485594" cy="2718373"/>
          </a:xfrm>
          <a:prstGeom prst="rect">
            <a:avLst/>
          </a:prstGeom>
          <a:noFill/>
        </p:spPr>
        <p:txBody>
          <a:bodyPr wrap="square" rtlCol="0">
            <a:spAutoFit/>
          </a:bodyPr>
          <a:lstStyle/>
          <a:p>
            <a:r>
              <a:rPr lang="en-US" sz="3413" dirty="0">
                <a:solidFill>
                  <a:schemeClr val="bg1"/>
                </a:solidFill>
              </a:rPr>
              <a:t>The key elements of our value proposition are:</a:t>
            </a:r>
          </a:p>
          <a:p>
            <a:pPr marL="487672" indent="-487672">
              <a:buFont typeface="+mj-lt"/>
              <a:buAutoNum type="arabicPeriod"/>
            </a:pPr>
            <a:r>
              <a:rPr lang="en-US" sz="3413" dirty="0">
                <a:solidFill>
                  <a:schemeClr val="bg1"/>
                </a:solidFill>
              </a:rPr>
              <a:t>_______________________________________________</a:t>
            </a:r>
          </a:p>
          <a:p>
            <a:pPr marL="487672" indent="-487672">
              <a:buFont typeface="+mj-lt"/>
              <a:buAutoNum type="arabicPeriod"/>
            </a:pPr>
            <a:r>
              <a:rPr lang="en-US" sz="3413" dirty="0">
                <a:solidFill>
                  <a:schemeClr val="bg1"/>
                </a:solidFill>
              </a:rPr>
              <a:t>_______________________________________________</a:t>
            </a:r>
          </a:p>
          <a:p>
            <a:pPr marL="487672" indent="-487672">
              <a:buFont typeface="+mj-lt"/>
              <a:buAutoNum type="arabicPeriod"/>
            </a:pPr>
            <a:r>
              <a:rPr lang="en-US" sz="3413" dirty="0">
                <a:solidFill>
                  <a:schemeClr val="bg1"/>
                </a:solidFill>
              </a:rPr>
              <a:t>_______________________________________________</a:t>
            </a:r>
          </a:p>
          <a:p>
            <a:pPr marL="487672" indent="-487672">
              <a:buFont typeface="+mj-lt"/>
              <a:buAutoNum type="arabicPeriod"/>
            </a:pPr>
            <a:r>
              <a:rPr lang="en-US" sz="3413" dirty="0">
                <a:solidFill>
                  <a:schemeClr val="bg1"/>
                </a:solidFill>
              </a:rPr>
              <a:t>_______________________________________________</a:t>
            </a:r>
          </a:p>
        </p:txBody>
      </p:sp>
    </p:spTree>
    <p:extLst>
      <p:ext uri="{BB962C8B-B14F-4D97-AF65-F5344CB8AC3E}">
        <p14:creationId xmlns:p14="http://schemas.microsoft.com/office/powerpoint/2010/main" val="63297199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05206" y="2961291"/>
            <a:ext cx="4887180" cy="1046520"/>
          </a:xfrm>
          <a:prstGeom prst="rect">
            <a:avLst/>
          </a:prstGeom>
        </p:spPr>
      </p:pic>
      <p:sp>
        <p:nvSpPr>
          <p:cNvPr id="3" name="TextBox 2"/>
          <p:cNvSpPr txBox="1"/>
          <p:nvPr/>
        </p:nvSpPr>
        <p:spPr>
          <a:xfrm>
            <a:off x="7911032" y="1841268"/>
            <a:ext cx="4931860" cy="114903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400" b="1" i="0" u="sng" strike="noStrike" cap="none" spc="0" normalizeH="0" baseline="0" dirty="0">
                <a:ln>
                  <a:noFill/>
                </a:ln>
                <a:solidFill>
                  <a:schemeClr val="bg1"/>
                </a:solidFill>
                <a:effectLst/>
                <a:uFillTx/>
                <a:latin typeface="Helvetica Neue"/>
                <a:ea typeface="Helvetica Neue"/>
                <a:cs typeface="Helvetica Neue"/>
                <a:sym typeface="Helvetica Neue"/>
              </a:rPr>
              <a:t>When / Where</a:t>
            </a: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a:t>
            </a: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Geography:  Northwest USA</a:t>
            </a:r>
          </a:p>
          <a:p>
            <a:pPr marL="0" marR="0" indent="0" algn="l" defTabSz="584200" rtl="0" fontAlgn="auto" latinLnBrk="0" hangingPunct="0">
              <a:lnSpc>
                <a:spcPct val="100000"/>
              </a:lnSpc>
              <a:spcBef>
                <a:spcPts val="0"/>
              </a:spcBef>
              <a:spcAft>
                <a:spcPts val="0"/>
              </a:spcAft>
              <a:buClrTx/>
              <a:buSzTx/>
              <a:buFontTx/>
              <a:buNone/>
              <a:tabLst/>
            </a:pPr>
            <a:r>
              <a:rPr kumimoji="0" lang="en-US" sz="1400" b="1" i="0" u="none" strike="noStrike" cap="none" spc="0" normalizeH="0" baseline="0" dirty="0">
                <a:ln>
                  <a:noFill/>
                </a:ln>
                <a:solidFill>
                  <a:schemeClr val="bg1"/>
                </a:solidFill>
                <a:effectLst/>
                <a:uFillTx/>
                <a:sym typeface="Helvetica Neue"/>
              </a:rPr>
              <a:t>Brand</a:t>
            </a:r>
            <a:r>
              <a:rPr kumimoji="0" lang="en-US" sz="1400" b="1" i="0" u="none" strike="noStrike" cap="none" spc="0" normalizeH="0" dirty="0">
                <a:ln>
                  <a:noFill/>
                </a:ln>
                <a:solidFill>
                  <a:schemeClr val="bg1"/>
                </a:solidFill>
                <a:effectLst/>
                <a:uFillTx/>
                <a:sym typeface="Helvetica Neue"/>
              </a:rPr>
              <a:t> / Pack:   xxx</a:t>
            </a:r>
          </a:p>
          <a:p>
            <a:pPr marL="0" marR="0" indent="0" algn="l" defTabSz="584200" rtl="0" fontAlgn="auto" latinLnBrk="0" hangingPunct="0">
              <a:lnSpc>
                <a:spcPct val="100000"/>
              </a:lnSpc>
              <a:spcBef>
                <a:spcPts val="0"/>
              </a:spcBef>
              <a:spcAft>
                <a:spcPts val="0"/>
              </a:spcAft>
              <a:buClrTx/>
              <a:buSzTx/>
              <a:buFontTx/>
              <a:buNone/>
              <a:tabLst/>
            </a:pPr>
            <a:r>
              <a:rPr lang="en-US" sz="1400" baseline="0" dirty="0">
                <a:solidFill>
                  <a:schemeClr val="bg1"/>
                </a:solidFill>
              </a:rPr>
              <a:t>Timing: (See below)</a:t>
            </a:r>
            <a:endParaRPr kumimoji="0" lang="en-US" sz="1400" b="1" i="0" u="none" strike="noStrike" cap="none" spc="0" normalizeH="0" baseline="0" dirty="0">
              <a:ln>
                <a:noFill/>
              </a:ln>
              <a:solidFill>
                <a:schemeClr val="bg1"/>
              </a:solidFill>
              <a:effectLst/>
              <a:uFillTx/>
              <a:sym typeface="Helvetica Neue"/>
            </a:endParaRPr>
          </a:p>
        </p:txBody>
      </p:sp>
      <p:sp>
        <p:nvSpPr>
          <p:cNvPr id="4" name="TextBox 3"/>
          <p:cNvSpPr txBox="1"/>
          <p:nvPr/>
        </p:nvSpPr>
        <p:spPr>
          <a:xfrm>
            <a:off x="807188" y="1962406"/>
            <a:ext cx="4931860" cy="22262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lang="en-US" u="sng" dirty="0">
                <a:solidFill>
                  <a:schemeClr val="bg1"/>
                </a:solidFill>
              </a:rPr>
              <a:t>Project Details</a:t>
            </a: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a:t>
            </a: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Targeted Channels:  xxx</a:t>
            </a:r>
          </a:p>
          <a:p>
            <a:pPr marL="0" marR="0" indent="0" algn="l" defTabSz="584200" rtl="0" fontAlgn="auto" latinLnBrk="0" hangingPunct="0">
              <a:lnSpc>
                <a:spcPct val="100000"/>
              </a:lnSpc>
              <a:spcBef>
                <a:spcPts val="0"/>
              </a:spcBef>
              <a:spcAft>
                <a:spcPts val="0"/>
              </a:spcAft>
              <a:buClrTx/>
              <a:buSzTx/>
              <a:buFontTx/>
              <a:buNone/>
              <a:tabLst/>
            </a:pPr>
            <a:r>
              <a:rPr lang="en-US" sz="1400" dirty="0">
                <a:solidFill>
                  <a:schemeClr val="bg1"/>
                </a:solidFill>
              </a:rPr>
              <a:t>Key Project Elements:</a:t>
            </a:r>
            <a:endParaRPr kumimoji="0" lang="en-US" sz="1400" b="1" i="0" u="none" strike="noStrike" cap="none" spc="0" normalizeH="0" dirty="0">
              <a:ln>
                <a:noFill/>
              </a:ln>
              <a:solidFill>
                <a:schemeClr val="bg1"/>
              </a:solidFill>
              <a:effectLst/>
              <a:uFillTx/>
              <a:sym typeface="Helvetica Neue"/>
            </a:endParaRPr>
          </a:p>
          <a:p>
            <a:pPr marL="285750" marR="0" indent="-285750" algn="l" defTabSz="584200" rtl="0" fontAlgn="auto" latinLnBrk="0" hangingPunct="0">
              <a:lnSpc>
                <a:spcPct val="100000"/>
              </a:lnSpc>
              <a:spcBef>
                <a:spcPts val="0"/>
              </a:spcBef>
              <a:spcAft>
                <a:spcPts val="0"/>
              </a:spcAft>
              <a:buClrTx/>
              <a:buSzTx/>
              <a:buFontTx/>
              <a:buChar char="-"/>
              <a:tabLst/>
            </a:pPr>
            <a:r>
              <a:rPr lang="en-US" sz="1400" dirty="0">
                <a:solidFill>
                  <a:schemeClr val="bg1"/>
                </a:solidFill>
              </a:rPr>
              <a:t>Gain system alignment to fund </a:t>
            </a:r>
          </a:p>
          <a:p>
            <a:pPr marL="285750" marR="0" indent="-285750" algn="l" defTabSz="584200" rtl="0" fontAlgn="auto" latinLnBrk="0" hangingPunct="0">
              <a:lnSpc>
                <a:spcPct val="100000"/>
              </a:lnSpc>
              <a:spcBef>
                <a:spcPts val="0"/>
              </a:spcBef>
              <a:spcAft>
                <a:spcPts val="0"/>
              </a:spcAft>
              <a:buClrTx/>
              <a:buSzTx/>
              <a:buFontTx/>
              <a:buChar char="-"/>
              <a:tabLst/>
            </a:pPr>
            <a:r>
              <a:rPr kumimoji="0" lang="en-US" sz="1400" b="1" i="0" u="none" strike="noStrike" cap="none" spc="0" normalizeH="0" baseline="0" dirty="0">
                <a:ln>
                  <a:noFill/>
                </a:ln>
                <a:solidFill>
                  <a:schemeClr val="bg1"/>
                </a:solidFill>
                <a:effectLst/>
                <a:uFillTx/>
                <a:sym typeface="Helvetica Neue"/>
              </a:rPr>
              <a:t>Sell test</a:t>
            </a:r>
            <a:r>
              <a:rPr kumimoji="0" lang="en-US" sz="1400" b="1" i="0" u="none" strike="noStrike" cap="none" spc="0" normalizeH="0" dirty="0">
                <a:ln>
                  <a:noFill/>
                </a:ln>
                <a:solidFill>
                  <a:schemeClr val="bg1"/>
                </a:solidFill>
                <a:effectLst/>
                <a:uFillTx/>
                <a:sym typeface="Helvetica Neue"/>
              </a:rPr>
              <a:t> to targeted retailers</a:t>
            </a:r>
          </a:p>
          <a:p>
            <a:pPr marL="285750" marR="0" indent="-285750" algn="l" defTabSz="584200" rtl="0" fontAlgn="auto" latinLnBrk="0" hangingPunct="0">
              <a:lnSpc>
                <a:spcPct val="100000"/>
              </a:lnSpc>
              <a:spcBef>
                <a:spcPts val="0"/>
              </a:spcBef>
              <a:spcAft>
                <a:spcPts val="0"/>
              </a:spcAft>
              <a:buClrTx/>
              <a:buSzTx/>
              <a:buFontTx/>
              <a:buChar char="-"/>
              <a:tabLst/>
            </a:pPr>
            <a:r>
              <a:rPr lang="en-US" sz="1400" baseline="0" dirty="0">
                <a:solidFill>
                  <a:schemeClr val="bg1"/>
                </a:solidFill>
              </a:rPr>
              <a:t>Determine</a:t>
            </a:r>
            <a:r>
              <a:rPr lang="en-US" sz="1400" dirty="0">
                <a:solidFill>
                  <a:schemeClr val="bg1"/>
                </a:solidFill>
              </a:rPr>
              <a:t> stretch  targets above AOP growth</a:t>
            </a:r>
          </a:p>
          <a:p>
            <a:pPr marL="285750" marR="0" indent="-285750" algn="l" defTabSz="584200" rtl="0" fontAlgn="auto" latinLnBrk="0" hangingPunct="0">
              <a:lnSpc>
                <a:spcPct val="100000"/>
              </a:lnSpc>
              <a:spcBef>
                <a:spcPts val="0"/>
              </a:spcBef>
              <a:spcAft>
                <a:spcPts val="0"/>
              </a:spcAft>
              <a:buClrTx/>
              <a:buSzTx/>
              <a:buFontTx/>
              <a:buChar char="-"/>
              <a:tabLst/>
            </a:pPr>
            <a:r>
              <a:rPr kumimoji="0" lang="en-US" sz="1400" b="1" i="0" u="none" strike="noStrike" cap="none" spc="0" normalizeH="0" baseline="0" dirty="0">
                <a:ln>
                  <a:noFill/>
                </a:ln>
                <a:solidFill>
                  <a:schemeClr val="bg1"/>
                </a:solidFill>
                <a:effectLst/>
                <a:uFillTx/>
                <a:sym typeface="Helvetica Neue"/>
              </a:rPr>
              <a:t>Agree</a:t>
            </a:r>
            <a:r>
              <a:rPr kumimoji="0" lang="en-US" sz="1400" b="1" i="0" u="none" strike="noStrike" cap="none" spc="0" normalizeH="0" dirty="0">
                <a:ln>
                  <a:noFill/>
                </a:ln>
                <a:solidFill>
                  <a:schemeClr val="bg1"/>
                </a:solidFill>
                <a:effectLst/>
                <a:uFillTx/>
                <a:sym typeface="Helvetica Neue"/>
              </a:rPr>
              <a:t> targets and incentives with customers</a:t>
            </a:r>
          </a:p>
          <a:p>
            <a:pPr marL="285750" marR="0" indent="-285750" algn="l" defTabSz="584200" rtl="0" fontAlgn="auto" latinLnBrk="0" hangingPunct="0">
              <a:lnSpc>
                <a:spcPct val="100000"/>
              </a:lnSpc>
              <a:spcBef>
                <a:spcPts val="0"/>
              </a:spcBef>
              <a:spcAft>
                <a:spcPts val="0"/>
              </a:spcAft>
              <a:buClrTx/>
              <a:buSzTx/>
              <a:buFontTx/>
              <a:buChar char="-"/>
              <a:tabLst/>
            </a:pPr>
            <a:r>
              <a:rPr lang="en-US" sz="1400" baseline="0" dirty="0">
                <a:solidFill>
                  <a:schemeClr val="bg1"/>
                </a:solidFill>
              </a:rPr>
              <a:t>Sales</a:t>
            </a:r>
            <a:r>
              <a:rPr lang="en-US" sz="1400" dirty="0">
                <a:solidFill>
                  <a:schemeClr val="bg1"/>
                </a:solidFill>
              </a:rPr>
              <a:t> info system for accuracy of sales plan</a:t>
            </a:r>
          </a:p>
          <a:p>
            <a:pPr marL="285750" marR="0" indent="-285750" algn="l" defTabSz="584200" rtl="0" fontAlgn="auto" latinLnBrk="0" hangingPunct="0">
              <a:lnSpc>
                <a:spcPct val="100000"/>
              </a:lnSpc>
              <a:spcBef>
                <a:spcPts val="0"/>
              </a:spcBef>
              <a:spcAft>
                <a:spcPts val="0"/>
              </a:spcAft>
              <a:buClrTx/>
              <a:buSzTx/>
              <a:buFontTx/>
              <a:buChar char="-"/>
              <a:tabLst/>
            </a:pPr>
            <a:r>
              <a:rPr kumimoji="0" lang="en-US" sz="1400" b="1" i="0" u="none" strike="noStrike" cap="none" spc="0" normalizeH="0" baseline="0" dirty="0">
                <a:ln>
                  <a:noFill/>
                </a:ln>
                <a:solidFill>
                  <a:schemeClr val="bg1"/>
                </a:solidFill>
                <a:effectLst/>
                <a:uFillTx/>
                <a:sym typeface="Helvetica Neue"/>
              </a:rPr>
              <a:t>Develop</a:t>
            </a:r>
            <a:r>
              <a:rPr kumimoji="0" lang="en-US" sz="1400" b="1" i="0" u="none" strike="noStrike" cap="none" spc="0" normalizeH="0" dirty="0">
                <a:ln>
                  <a:noFill/>
                </a:ln>
                <a:solidFill>
                  <a:schemeClr val="bg1"/>
                </a:solidFill>
                <a:effectLst/>
                <a:uFillTx/>
                <a:sym typeface="Helvetica Neue"/>
              </a:rPr>
              <a:t> management routine to monitor performance</a:t>
            </a:r>
            <a:endParaRPr kumimoji="0" lang="en-US" sz="1400" b="1" i="0" u="none" strike="noStrike" cap="none" spc="0" normalizeH="0" baseline="0" dirty="0">
              <a:ln>
                <a:noFill/>
              </a:ln>
              <a:solidFill>
                <a:schemeClr val="bg1"/>
              </a:solidFill>
              <a:effectLst/>
              <a:uFillTx/>
              <a:sym typeface="Helvetica Neue"/>
            </a:endParaRPr>
          </a:p>
        </p:txBody>
      </p:sp>
      <p:sp>
        <p:nvSpPr>
          <p:cNvPr id="5" name="TextBox 4"/>
          <p:cNvSpPr txBox="1"/>
          <p:nvPr/>
        </p:nvSpPr>
        <p:spPr>
          <a:xfrm>
            <a:off x="871105" y="5057840"/>
            <a:ext cx="5529700" cy="26879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lang="en-US" u="sng" dirty="0">
                <a:solidFill>
                  <a:schemeClr val="bg1"/>
                </a:solidFill>
              </a:rPr>
              <a:t>Critical Path</a:t>
            </a: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u="sng" dirty="0">
                <a:solidFill>
                  <a:schemeClr val="bg1"/>
                </a:solidFill>
              </a:rPr>
              <a:t>Action</a:t>
            </a:r>
            <a:r>
              <a:rPr lang="en-US" sz="1600" dirty="0">
                <a:solidFill>
                  <a:schemeClr val="bg1"/>
                </a:solidFill>
              </a:rPr>
              <a:t>:               </a:t>
            </a:r>
            <a:r>
              <a:rPr lang="en-US" sz="1600" u="sng" dirty="0">
                <a:solidFill>
                  <a:schemeClr val="bg1"/>
                </a:solidFill>
              </a:rPr>
              <a:t>Deadline</a:t>
            </a:r>
            <a:r>
              <a:rPr lang="en-US" sz="1600" dirty="0">
                <a:solidFill>
                  <a:schemeClr val="bg1"/>
                </a:solidFill>
              </a:rPr>
              <a:t>:                 </a:t>
            </a:r>
            <a:r>
              <a:rPr lang="en-US" sz="1600" u="sng" dirty="0">
                <a:solidFill>
                  <a:schemeClr val="bg1"/>
                </a:solidFill>
              </a:rPr>
              <a:t>Accountability</a:t>
            </a:r>
            <a:r>
              <a:rPr lang="en-US" sz="1600" dirty="0">
                <a:solidFill>
                  <a:schemeClr val="bg1"/>
                </a:solidFill>
              </a:rPr>
              <a:t>:</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Xx</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err="1">
                <a:solidFill>
                  <a:schemeClr val="bg1"/>
                </a:solidFill>
              </a:rPr>
              <a:t>Yy</a:t>
            </a: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err="1">
                <a:solidFill>
                  <a:schemeClr val="bg1"/>
                </a:solidFill>
              </a:rPr>
              <a:t>zz</a:t>
            </a:r>
            <a:endParaRPr lang="en-US" sz="1600" dirty="0">
              <a:solidFill>
                <a:schemeClr val="bg1"/>
              </a:solidFill>
            </a:endParaRPr>
          </a:p>
        </p:txBody>
      </p:sp>
      <p:sp>
        <p:nvSpPr>
          <p:cNvPr id="6" name="TextBox 5"/>
          <p:cNvSpPr txBox="1"/>
          <p:nvPr/>
        </p:nvSpPr>
        <p:spPr>
          <a:xfrm>
            <a:off x="7412530" y="5099707"/>
            <a:ext cx="5529700" cy="31803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lang="en-US" u="sng" dirty="0">
                <a:solidFill>
                  <a:schemeClr val="bg1"/>
                </a:solidFill>
              </a:rPr>
              <a:t>Cost / Benefit</a:t>
            </a: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Costs:</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   </a:t>
            </a:r>
            <a:r>
              <a:rPr lang="en-US" sz="1600" u="sng" dirty="0">
                <a:solidFill>
                  <a:schemeClr val="bg1"/>
                </a:solidFill>
              </a:rPr>
              <a:t>Item</a:t>
            </a:r>
            <a:r>
              <a:rPr lang="en-US" sz="1600" dirty="0">
                <a:solidFill>
                  <a:schemeClr val="bg1"/>
                </a:solidFill>
              </a:rPr>
              <a:t>:               </a:t>
            </a:r>
            <a:r>
              <a:rPr lang="en-US" sz="1600" u="sng" dirty="0">
                <a:solidFill>
                  <a:schemeClr val="bg1"/>
                </a:solidFill>
              </a:rPr>
              <a:t>Cost $$</a:t>
            </a:r>
            <a:r>
              <a:rPr lang="en-US" sz="1600" dirty="0">
                <a:solidFill>
                  <a:schemeClr val="bg1"/>
                </a:solidFill>
              </a:rPr>
              <a:t>:                 </a:t>
            </a:r>
            <a:r>
              <a:rPr lang="en-US" sz="1600" u="sng" dirty="0">
                <a:solidFill>
                  <a:schemeClr val="bg1"/>
                </a:solidFill>
              </a:rPr>
              <a:t>Funding from</a:t>
            </a:r>
            <a:r>
              <a:rPr lang="en-US" sz="1600" dirty="0">
                <a:solidFill>
                  <a:schemeClr val="bg1"/>
                </a:solidFill>
              </a:rPr>
              <a:t>:</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Volume Forecast:</a:t>
            </a:r>
          </a:p>
          <a:p>
            <a:pPr marL="0" marR="0" indent="0" algn="l" defTabSz="584200" rtl="0" fontAlgn="auto" latinLnBrk="0" hangingPunct="0">
              <a:lnSpc>
                <a:spcPct val="100000"/>
              </a:lnSpc>
              <a:spcBef>
                <a:spcPts val="0"/>
              </a:spcBef>
              <a:spcAft>
                <a:spcPts val="0"/>
              </a:spcAft>
              <a:buClrTx/>
              <a:buSzTx/>
              <a:buFontTx/>
              <a:buNone/>
              <a:tabLst/>
            </a:pPr>
            <a:endParaRPr lang="en-US" sz="1600" dirty="0">
              <a:solidFill>
                <a:schemeClr val="bg1"/>
              </a:solidFill>
            </a:endParaRPr>
          </a:p>
          <a:p>
            <a:pPr marL="0" marR="0" indent="0" algn="l" defTabSz="584200" rtl="0" fontAlgn="auto" latinLnBrk="0" hangingPunct="0">
              <a:lnSpc>
                <a:spcPct val="100000"/>
              </a:lnSpc>
              <a:spcBef>
                <a:spcPts val="0"/>
              </a:spcBef>
              <a:spcAft>
                <a:spcPts val="0"/>
              </a:spcAft>
              <a:buClrTx/>
              <a:buSzTx/>
              <a:buFontTx/>
              <a:buNone/>
              <a:tabLst/>
            </a:pPr>
            <a:r>
              <a:rPr lang="en-US" sz="1600" dirty="0">
                <a:solidFill>
                  <a:schemeClr val="bg1"/>
                </a:solidFill>
              </a:rPr>
              <a:t> </a:t>
            </a:r>
            <a:r>
              <a:rPr lang="en-US" sz="1600" u="sng" dirty="0">
                <a:solidFill>
                  <a:schemeClr val="bg1"/>
                </a:solidFill>
              </a:rPr>
              <a:t>% growth</a:t>
            </a:r>
            <a:r>
              <a:rPr lang="en-US" sz="1600" dirty="0">
                <a:solidFill>
                  <a:schemeClr val="bg1"/>
                </a:solidFill>
              </a:rPr>
              <a:t>:                  </a:t>
            </a:r>
            <a:r>
              <a:rPr lang="en-US" sz="1600" u="sng" dirty="0">
                <a:solidFill>
                  <a:schemeClr val="bg1"/>
                </a:solidFill>
              </a:rPr>
              <a:t>Total Incremental u/c</a:t>
            </a:r>
            <a:r>
              <a:rPr lang="en-US" sz="1600" dirty="0">
                <a:solidFill>
                  <a:schemeClr val="bg1"/>
                </a:solidFill>
              </a:rPr>
              <a:t>:</a:t>
            </a:r>
          </a:p>
        </p:txBody>
      </p:sp>
      <p:sp>
        <p:nvSpPr>
          <p:cNvPr id="7" name="TextBox 6"/>
          <p:cNvSpPr txBox="1"/>
          <p:nvPr/>
        </p:nvSpPr>
        <p:spPr>
          <a:xfrm>
            <a:off x="3162058" y="340150"/>
            <a:ext cx="9197095"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u="sng" dirty="0">
                <a:solidFill>
                  <a:schemeClr val="bg1"/>
                </a:solidFill>
              </a:rPr>
              <a:t>Strategy</a:t>
            </a:r>
            <a:r>
              <a:rPr kumimoji="0" lang="en-US" sz="2400" b="1" i="0" u="none" strike="noStrike" cap="none" spc="0" normalizeH="0" baseline="0" dirty="0">
                <a:ln>
                  <a:noFill/>
                </a:ln>
                <a:solidFill>
                  <a:schemeClr val="bg1"/>
                </a:solidFill>
                <a:effectLst/>
                <a:uFillTx/>
                <a:latin typeface="Helvetica Neue"/>
                <a:ea typeface="Helvetica Neue"/>
                <a:cs typeface="Helvetica Neue"/>
                <a:sym typeface="Helvetica Neue"/>
              </a:rPr>
              <a:t>:  Create an assailable, preferred position with customer by focusing on increasing value vs. discounts.</a:t>
            </a:r>
          </a:p>
        </p:txBody>
      </p:sp>
      <p:sp>
        <p:nvSpPr>
          <p:cNvPr id="8" name="TextBox 7"/>
          <p:cNvSpPr txBox="1"/>
          <p:nvPr/>
        </p:nvSpPr>
        <p:spPr>
          <a:xfrm>
            <a:off x="265471" y="1313909"/>
            <a:ext cx="12093682"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1" i="0" u="sng" strike="noStrike" cap="none" spc="0" normalizeH="0" baseline="0" dirty="0">
                <a:ln>
                  <a:noFill/>
                </a:ln>
                <a:solidFill>
                  <a:schemeClr val="bg1"/>
                </a:solidFill>
                <a:effectLst/>
                <a:uFillTx/>
                <a:latin typeface="Helvetica Neue"/>
                <a:ea typeface="Helvetica Neue"/>
                <a:cs typeface="Helvetica Neue"/>
                <a:sym typeface="Helvetica Neue"/>
              </a:rPr>
              <a:t>Initiative</a:t>
            </a:r>
            <a:r>
              <a:rPr kumimoji="0" lang="en-US" sz="2000" b="1" i="0" u="none" strike="noStrike" cap="none" spc="0" normalizeH="0" baseline="0" dirty="0">
                <a:ln>
                  <a:noFill/>
                </a:ln>
                <a:solidFill>
                  <a:schemeClr val="bg1"/>
                </a:solidFill>
                <a:effectLst/>
                <a:uFillTx/>
                <a:latin typeface="Helvetica Neue"/>
                <a:ea typeface="Helvetica Neue"/>
                <a:cs typeface="Helvetica Neue"/>
                <a:sym typeface="Helvetica Neue"/>
              </a:rPr>
              <a:t>: Develop and test (xxx) for (specific channel),</a:t>
            </a:r>
            <a:r>
              <a:rPr kumimoji="0" lang="en-US" sz="2000" b="1" i="0" u="none" strike="noStrike" cap="none" spc="0" normalizeH="0" dirty="0">
                <a:ln>
                  <a:noFill/>
                </a:ln>
                <a:solidFill>
                  <a:schemeClr val="bg1"/>
                </a:solidFill>
                <a:effectLst/>
                <a:uFillTx/>
                <a:latin typeface="Helvetica Neue"/>
                <a:ea typeface="Helvetica Neue"/>
                <a:cs typeface="Helvetica Neue"/>
                <a:sym typeface="Helvetica Neue"/>
              </a:rPr>
              <a:t> anchored in DSMPQ fundamentals.</a:t>
            </a:r>
            <a:endParaRPr kumimoji="0" lang="en-US" sz="20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cxnSp>
        <p:nvCxnSpPr>
          <p:cNvPr id="10" name="Straight Connector 9"/>
          <p:cNvCxnSpPr/>
          <p:nvPr/>
        </p:nvCxnSpPr>
        <p:spPr>
          <a:xfrm>
            <a:off x="6400805" y="1962406"/>
            <a:ext cx="0" cy="6703746"/>
          </a:xfrm>
          <a:prstGeom prst="line">
            <a:avLst/>
          </a:prstGeom>
          <a:noFill/>
          <a:ln w="57150" cap="flat">
            <a:solidFill>
              <a:schemeClr val="bg1"/>
            </a:solidFill>
            <a:prstDash val="solid"/>
            <a:miter lim="400000"/>
          </a:ln>
          <a:effectLst/>
          <a:sp3d/>
        </p:spPr>
        <p:style>
          <a:lnRef idx="0">
            <a:scrgbClr r="0" g="0" b="0"/>
          </a:lnRef>
          <a:fillRef idx="0">
            <a:scrgbClr r="0" g="0" b="0"/>
          </a:fillRef>
          <a:effectRef idx="0">
            <a:scrgbClr r="0" g="0" b="0"/>
          </a:effectRef>
          <a:fontRef idx="none"/>
        </p:style>
      </p:cxnSp>
      <p:cxnSp>
        <p:nvCxnSpPr>
          <p:cNvPr id="16" name="Straight Connector 15"/>
          <p:cNvCxnSpPr/>
          <p:nvPr/>
        </p:nvCxnSpPr>
        <p:spPr>
          <a:xfrm>
            <a:off x="265471" y="4802075"/>
            <a:ext cx="12465337" cy="23591"/>
          </a:xfrm>
          <a:prstGeom prst="line">
            <a:avLst/>
          </a:prstGeom>
          <a:noFill/>
          <a:ln w="57150" cap="flat">
            <a:solidFill>
              <a:schemeClr val="bg1"/>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609841611"/>
      </p:ext>
    </p:extLst>
  </p:cSld>
  <p:clrMapOvr>
    <a:masterClrMapping/>
  </p:clrMapOvr>
  <p:transition spd="med"/>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3519</TotalTime>
  <Words>968</Words>
  <Application>Microsoft Office PowerPoint</Application>
  <PresentationFormat>Custom</PresentationFormat>
  <Paragraphs>155</Paragraphs>
  <Slides>10</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Forte</vt:lpstr>
      <vt:lpstr>Helvetica Neue</vt:lpstr>
      <vt:lpstr>Helvetica Neue Light</vt:lpstr>
      <vt:lpstr>Helvetica Neue Medium</vt:lpstr>
      <vt:lpstr>Wingdings</vt:lpstr>
      <vt:lpstr>Black</vt:lpstr>
      <vt:lpstr>PowerPoint Presentation</vt:lpstr>
      <vt:lpstr>PowerPoint Presentation</vt:lpstr>
      <vt:lpstr>PowerPoint Presentation</vt:lpstr>
      <vt:lpstr>Strategic Framework - Definitions</vt:lpstr>
      <vt:lpstr>PowerPoint Presentation</vt:lpstr>
      <vt:lpstr>  Plan built around role </vt:lpstr>
      <vt:lpstr>Desired Value Proposition Value Proposition Evaluation</vt:lpstr>
      <vt:lpstr>Desired Value Proposition Articulation</vt:lpstr>
      <vt:lpstr>PowerPoint Presentation</vt:lpstr>
      <vt:lpstr> Business Planning Framework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ML Bach</dc:creator>
  <cp:lastModifiedBy>ML Bach</cp:lastModifiedBy>
  <cp:revision>23</cp:revision>
  <cp:lastPrinted>2017-10-14T17:32:12Z</cp:lastPrinted>
  <dcterms:modified xsi:type="dcterms:W3CDTF">2017-10-15T20:17:36Z</dcterms:modified>
</cp:coreProperties>
</file>